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2"/>
  </p:notesMasterIdLst>
  <p:handoutMasterIdLst>
    <p:handoutMasterId r:id="rId33"/>
  </p:handoutMasterIdLst>
  <p:sldIdLst>
    <p:sldId id="256" r:id="rId2"/>
    <p:sldId id="261" r:id="rId3"/>
    <p:sldId id="309" r:id="rId4"/>
    <p:sldId id="341" r:id="rId5"/>
    <p:sldId id="310" r:id="rId6"/>
    <p:sldId id="311" r:id="rId7"/>
    <p:sldId id="336" r:id="rId8"/>
    <p:sldId id="332" r:id="rId9"/>
    <p:sldId id="312" r:id="rId10"/>
    <p:sldId id="334" r:id="rId11"/>
    <p:sldId id="335" r:id="rId12"/>
    <p:sldId id="316" r:id="rId13"/>
    <p:sldId id="323" r:id="rId14"/>
    <p:sldId id="317" r:id="rId15"/>
    <p:sldId id="322" r:id="rId16"/>
    <p:sldId id="315" r:id="rId17"/>
    <p:sldId id="318" r:id="rId18"/>
    <p:sldId id="320" r:id="rId19"/>
    <p:sldId id="321" r:id="rId20"/>
    <p:sldId id="319" r:id="rId21"/>
    <p:sldId id="342" r:id="rId22"/>
    <p:sldId id="324" r:id="rId23"/>
    <p:sldId id="325" r:id="rId24"/>
    <p:sldId id="326" r:id="rId25"/>
    <p:sldId id="338" r:id="rId26"/>
    <p:sldId id="340" r:id="rId27"/>
    <p:sldId id="330" r:id="rId28"/>
    <p:sldId id="331" r:id="rId29"/>
    <p:sldId id="333" r:id="rId30"/>
    <p:sldId id="305"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1DF4195-1451-4C28-948B-236362B0159D}">
          <p14:sldIdLst>
            <p14:sldId id="256"/>
            <p14:sldId id="261"/>
            <p14:sldId id="309"/>
            <p14:sldId id="341"/>
            <p14:sldId id="310"/>
            <p14:sldId id="311"/>
            <p14:sldId id="336"/>
            <p14:sldId id="332"/>
            <p14:sldId id="312"/>
            <p14:sldId id="334"/>
            <p14:sldId id="335"/>
            <p14:sldId id="316"/>
            <p14:sldId id="323"/>
            <p14:sldId id="317"/>
            <p14:sldId id="322"/>
            <p14:sldId id="315"/>
            <p14:sldId id="318"/>
            <p14:sldId id="320"/>
            <p14:sldId id="321"/>
            <p14:sldId id="319"/>
            <p14:sldId id="342"/>
            <p14:sldId id="324"/>
            <p14:sldId id="325"/>
            <p14:sldId id="326"/>
            <p14:sldId id="338"/>
            <p14:sldId id="340"/>
            <p14:sldId id="330"/>
            <p14:sldId id="331"/>
            <p14:sldId id="333"/>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A4A7"/>
    <a:srgbClr val="0E326F"/>
    <a:srgbClr val="FFA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78" d="100"/>
          <a:sy n="78" d="100"/>
        </p:scale>
        <p:origin x="12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22294E-349D-BB43-9587-5EB62FCE9CC7}" type="datetime1">
              <a:rPr lang="en-US" smtClean="0"/>
              <a:t>4/10/2025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213905-88F0-3747-A8BC-D7C4A9B94421}" type="slidenum">
              <a:rPr lang="en-US" smtClean="0"/>
              <a:t>‹#›</a:t>
            </a:fld>
            <a:endParaRPr lang="en-US"/>
          </a:p>
        </p:txBody>
      </p:sp>
    </p:spTree>
    <p:extLst>
      <p:ext uri="{BB962C8B-B14F-4D97-AF65-F5344CB8AC3E}">
        <p14:creationId xmlns:p14="http://schemas.microsoft.com/office/powerpoint/2010/main" val="17829705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36F32-4B8D-7B44-997A-3798B2CDB2F7}" type="datetime1">
              <a:rPr lang="en-US" smtClean="0"/>
              <a:t>4/10/2025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4FC84-F2D5-4140-8F1A-C6DE41BBAF10}" type="slidenum">
              <a:rPr lang="tr-TR" smtClean="0"/>
              <a:t>‹#›</a:t>
            </a:fld>
            <a:endParaRPr lang="tr-TR"/>
          </a:p>
        </p:txBody>
      </p:sp>
    </p:spTree>
    <p:extLst>
      <p:ext uri="{BB962C8B-B14F-4D97-AF65-F5344CB8AC3E}">
        <p14:creationId xmlns:p14="http://schemas.microsoft.com/office/powerpoint/2010/main" val="25723268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240000" cy="6885000"/>
          </a:xfrm>
          <a:prstGeom prst="rect">
            <a:avLst/>
          </a:prstGeom>
        </p:spPr>
      </p:pic>
      <p:sp>
        <p:nvSpPr>
          <p:cNvPr id="15" name="Metin Yer Tutucusu 14"/>
          <p:cNvSpPr>
            <a:spLocks noGrp="1"/>
          </p:cNvSpPr>
          <p:nvPr>
            <p:ph type="body" sz="quarter" idx="10" hasCustomPrompt="1"/>
          </p:nvPr>
        </p:nvSpPr>
        <p:spPr>
          <a:xfrm>
            <a:off x="816008" y="2852936"/>
            <a:ext cx="10368557" cy="646112"/>
          </a:xfrm>
          <a:prstGeom prst="rect">
            <a:avLst/>
          </a:prstGeom>
        </p:spPr>
        <p:txBody>
          <a:bodyPr>
            <a:normAutofit/>
          </a:bodyPr>
          <a:lstStyle>
            <a:lvl1pPr marL="0" indent="0" algn="ctr">
              <a:buNone/>
              <a:defRPr sz="3600" b="1" i="0" baseline="0">
                <a:solidFill>
                  <a:srgbClr val="0E326F"/>
                </a:solidFill>
                <a:latin typeface="Dax Bold Tr"/>
                <a:cs typeface="Dax Bold Tr"/>
              </a:defRPr>
            </a:lvl1pPr>
          </a:lstStyle>
          <a:p>
            <a:pPr lvl="0"/>
            <a:r>
              <a:rPr lang="tr-TR" dirty="0"/>
              <a:t>Sunum Başlığı Yazınız</a:t>
            </a:r>
          </a:p>
        </p:txBody>
      </p:sp>
      <p:sp>
        <p:nvSpPr>
          <p:cNvPr id="17" name="Metin Yer Tutucusu 14"/>
          <p:cNvSpPr>
            <a:spLocks noGrp="1"/>
          </p:cNvSpPr>
          <p:nvPr>
            <p:ph type="body" sz="quarter" idx="11" hasCustomPrompt="1"/>
          </p:nvPr>
        </p:nvSpPr>
        <p:spPr>
          <a:xfrm>
            <a:off x="815414" y="3571056"/>
            <a:ext cx="10368557" cy="430088"/>
          </a:xfrm>
          <a:prstGeom prst="rect">
            <a:avLst/>
          </a:prstGeom>
        </p:spPr>
        <p:txBody>
          <a:bodyPr>
            <a:normAutofit/>
          </a:bodyPr>
          <a:lstStyle>
            <a:lvl1pPr marL="0" indent="0" algn="ctr">
              <a:buNone/>
              <a:defRPr sz="2400" b="0" i="0" baseline="0">
                <a:solidFill>
                  <a:srgbClr val="16A4A7"/>
                </a:solidFill>
                <a:latin typeface="Dax Medium Tr"/>
                <a:cs typeface="Dax Medium Tr"/>
              </a:defRPr>
            </a:lvl1pPr>
          </a:lstStyle>
          <a:p>
            <a:pPr lvl="0"/>
            <a:r>
              <a:rPr lang="tr-TR" dirty="0"/>
              <a:t>Sunumun Yapılacağı Yer</a:t>
            </a:r>
          </a:p>
        </p:txBody>
      </p:sp>
      <p:sp>
        <p:nvSpPr>
          <p:cNvPr id="18" name="Metin Yer Tutucusu 14"/>
          <p:cNvSpPr>
            <a:spLocks noGrp="1"/>
          </p:cNvSpPr>
          <p:nvPr>
            <p:ph type="body" sz="quarter" idx="12" hasCustomPrompt="1"/>
          </p:nvPr>
        </p:nvSpPr>
        <p:spPr>
          <a:xfrm>
            <a:off x="815414" y="4003104"/>
            <a:ext cx="10368557" cy="430088"/>
          </a:xfrm>
          <a:prstGeom prst="rect">
            <a:avLst/>
          </a:prstGeom>
        </p:spPr>
        <p:txBody>
          <a:bodyPr>
            <a:noAutofit/>
          </a:bodyPr>
          <a:lstStyle>
            <a:lvl1pPr marL="0" indent="0" algn="ctr">
              <a:buNone/>
              <a:defRPr lang="tr-TR" sz="2400" b="0" i="0" kern="1200" baseline="0" dirty="0" smtClean="0">
                <a:solidFill>
                  <a:srgbClr val="16A4A7"/>
                </a:solidFill>
                <a:latin typeface="Dax Medium Tr"/>
                <a:ea typeface="+mn-ea"/>
                <a:cs typeface="Dax Medium Tr"/>
              </a:defRPr>
            </a:lvl1pPr>
          </a:lstStyle>
          <a:p>
            <a:pPr marL="0" lvl="0" indent="0" algn="ctr" defTabSz="914400" rtl="0" eaLnBrk="1" latinLnBrk="0" hangingPunct="1">
              <a:spcBef>
                <a:spcPct val="20000"/>
              </a:spcBef>
              <a:buFont typeface="Arial" panose="020B0604020202020204" pitchFamily="34" charset="0"/>
              <a:buNone/>
            </a:pPr>
            <a:r>
              <a:rPr lang="tr-TR" dirty="0"/>
              <a:t>gg.aa.yyyy</a:t>
            </a:r>
          </a:p>
        </p:txBody>
      </p:sp>
      <p:pic>
        <p:nvPicPr>
          <p:cNvPr id="8" name="Picture 7"/>
          <p:cNvPicPr>
            <a:picLocks noChangeAspect="1"/>
          </p:cNvPicPr>
          <p:nvPr userDrawn="1"/>
        </p:nvPicPr>
        <p:blipFill>
          <a:blip r:embed="rId3"/>
          <a:stretch>
            <a:fillRect/>
          </a:stretch>
        </p:blipFill>
        <p:spPr>
          <a:xfrm>
            <a:off x="4271797" y="6165304"/>
            <a:ext cx="6891867" cy="342900"/>
          </a:xfrm>
          <a:prstGeom prst="rect">
            <a:avLst/>
          </a:prstGeom>
        </p:spPr>
      </p:pic>
    </p:spTree>
    <p:extLst>
      <p:ext uri="{BB962C8B-B14F-4D97-AF65-F5344CB8AC3E}">
        <p14:creationId xmlns:p14="http://schemas.microsoft.com/office/powerpoint/2010/main" val="977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ki İçerik Slaytı">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5844728"/>
            <a:ext cx="12192000" cy="1041400"/>
          </a:xfrm>
          <a:prstGeom prst="rect">
            <a:avLst/>
          </a:prstGeom>
        </p:spPr>
      </p:pic>
      <p:sp>
        <p:nvSpPr>
          <p:cNvPr id="3" name="İçerik Yer Tutucusu 2"/>
          <p:cNvSpPr>
            <a:spLocks noGrp="1"/>
          </p:cNvSpPr>
          <p:nvPr>
            <p:ph sz="half" idx="1"/>
          </p:nvPr>
        </p:nvSpPr>
        <p:spPr>
          <a:xfrm>
            <a:off x="609600" y="1196753"/>
            <a:ext cx="5384800" cy="4929411"/>
          </a:xfrm>
          <a:prstGeom prst="rect">
            <a:avLst/>
          </a:prstGeom>
        </p:spPr>
        <p:txBody>
          <a:bodyPr/>
          <a:lstStyle>
            <a:lvl1pPr marL="342900" indent="-342900">
              <a:buClr>
                <a:srgbClr val="16A4A7"/>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18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p:txBody>
      </p:sp>
      <p:sp>
        <p:nvSpPr>
          <p:cNvPr id="4" name="İçerik Yer Tutucusu 3"/>
          <p:cNvSpPr>
            <a:spLocks noGrp="1"/>
          </p:cNvSpPr>
          <p:nvPr>
            <p:ph sz="half" idx="2"/>
          </p:nvPr>
        </p:nvSpPr>
        <p:spPr>
          <a:xfrm>
            <a:off x="6197600" y="1196753"/>
            <a:ext cx="5384800" cy="4929411"/>
          </a:xfrm>
          <a:prstGeom prst="rect">
            <a:avLst/>
          </a:prstGeom>
        </p:spPr>
        <p:txBody>
          <a:bodyPr/>
          <a:lstStyle>
            <a:lvl1pPr marL="342900" indent="-342900">
              <a:buClr>
                <a:srgbClr val="16A4A7"/>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20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p:txBody>
      </p:sp>
      <p:sp>
        <p:nvSpPr>
          <p:cNvPr id="9" name="Metin Yer Tutucusu 16"/>
          <p:cNvSpPr>
            <a:spLocks noGrp="1"/>
          </p:cNvSpPr>
          <p:nvPr>
            <p:ph type="body" sz="quarter" idx="18" hasCustomPrompt="1"/>
          </p:nvPr>
        </p:nvSpPr>
        <p:spPr>
          <a:xfrm>
            <a:off x="624418" y="260351"/>
            <a:ext cx="9696449" cy="504825"/>
          </a:xfrm>
          <a:prstGeom prst="rect">
            <a:avLst/>
          </a:prstGeom>
        </p:spPr>
        <p:txBody>
          <a:bodyPr/>
          <a:lstStyle>
            <a:lvl1pPr marL="0" indent="0">
              <a:buNone/>
              <a:defRPr sz="2400" b="0" i="0" baseline="0">
                <a:solidFill>
                  <a:srgbClr val="16A4A7"/>
                </a:solidFill>
                <a:latin typeface="Dax Bold Tr"/>
                <a:cs typeface="Dax Bold Tr"/>
              </a:defRPr>
            </a:lvl1pPr>
          </a:lstStyle>
          <a:p>
            <a:pPr lvl="0"/>
            <a:r>
              <a:rPr lang="tr-TR" dirty="0"/>
              <a:t>Slayt Başlığı Yazınız</a:t>
            </a:r>
          </a:p>
        </p:txBody>
      </p:sp>
      <p:pic>
        <p:nvPicPr>
          <p:cNvPr id="11" name="Picture 10"/>
          <p:cNvPicPr>
            <a:picLocks noChangeAspect="1"/>
          </p:cNvPicPr>
          <p:nvPr userDrawn="1"/>
        </p:nvPicPr>
        <p:blipFill>
          <a:blip r:embed="rId3"/>
          <a:stretch>
            <a:fillRect/>
          </a:stretch>
        </p:blipFill>
        <p:spPr>
          <a:xfrm>
            <a:off x="2927648" y="6284044"/>
            <a:ext cx="4842933" cy="241300"/>
          </a:xfrm>
          <a:prstGeom prst="rect">
            <a:avLst/>
          </a:prstGeom>
        </p:spPr>
      </p:pic>
      <p:sp>
        <p:nvSpPr>
          <p:cNvPr id="15" name="Veri Yer Tutucusu 11"/>
          <p:cNvSpPr>
            <a:spLocks noGrp="1"/>
          </p:cNvSpPr>
          <p:nvPr>
            <p:ph type="dt" sz="half" idx="15"/>
          </p:nvPr>
        </p:nvSpPr>
        <p:spPr>
          <a:xfrm>
            <a:off x="9299872" y="6520260"/>
            <a:ext cx="2844800" cy="365125"/>
          </a:xfrm>
        </p:spPr>
        <p:txBody>
          <a:bodyPr/>
          <a:lstStyle>
            <a:lvl1pPr algn="r">
              <a:defRPr>
                <a:solidFill>
                  <a:schemeClr val="bg1"/>
                </a:solidFill>
                <a:latin typeface="Helvetica" panose="020B0604020202020204" pitchFamily="34" charset="0"/>
                <a:cs typeface="Helvetica" panose="020B0604020202020204" pitchFamily="34" charset="0"/>
              </a:defRPr>
            </a:lvl1pPr>
          </a:lstStyle>
          <a:p>
            <a:fld id="{4A37B619-0ABF-6645-927F-483FCBFFE854}" type="datetime1">
              <a:rPr lang="en-US" smtClean="0"/>
              <a:t>4/10/2025</a:t>
            </a:fld>
            <a:endParaRPr lang="tr-TR" dirty="0"/>
          </a:p>
        </p:txBody>
      </p:sp>
      <p:sp>
        <p:nvSpPr>
          <p:cNvPr id="16" name="Slayt Numarası Yer Tutucusu 13"/>
          <p:cNvSpPr>
            <a:spLocks noGrp="1"/>
          </p:cNvSpPr>
          <p:nvPr>
            <p:ph type="sldNum" sz="quarter" idx="17"/>
          </p:nvPr>
        </p:nvSpPr>
        <p:spPr>
          <a:xfrm>
            <a:off x="335360" y="6381329"/>
            <a:ext cx="960107" cy="365125"/>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dirty="0"/>
          </a:p>
        </p:txBody>
      </p:sp>
    </p:spTree>
    <p:extLst>
      <p:ext uri="{BB962C8B-B14F-4D97-AF65-F5344CB8AC3E}">
        <p14:creationId xmlns:p14="http://schemas.microsoft.com/office/powerpoint/2010/main" val="3987830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746B0-F6A3-E64B-8F36-32D3B401C423}" type="datetime1">
              <a:rPr lang="en-US" smtClean="0"/>
              <a:t>4/10/2025</a:t>
            </a:fld>
            <a:endParaRPr lang="tr-T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198E-22F6-4CB8-A605-079F15B3062E}" type="slidenum">
              <a:rPr lang="tr-TR" smtClean="0"/>
              <a:t>‹#›</a:t>
            </a:fld>
            <a:endParaRPr lang="tr-TR"/>
          </a:p>
        </p:txBody>
      </p:sp>
    </p:spTree>
    <p:extLst>
      <p:ext uri="{BB962C8B-B14F-4D97-AF65-F5344CB8AC3E}">
        <p14:creationId xmlns:p14="http://schemas.microsoft.com/office/powerpoint/2010/main" val="2328303565"/>
      </p:ext>
    </p:extLst>
  </p:cSld>
  <p:clrMap bg1="lt1" tx1="dk1" bg2="lt2" tx2="dk2" accent1="accent1" accent2="accent2" accent3="accent3" accent4="accent4" accent5="accent5" accent6="accent6" hlink="hlink" folHlink="folHlink"/>
  <p:sldLayoutIdLst>
    <p:sldLayoutId id="2147483714" r:id="rId1"/>
    <p:sldLayoutId id="2147483717"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6614" y="2494856"/>
            <a:ext cx="12192000" cy="1798240"/>
          </a:xfrm>
        </p:spPr>
        <p:txBody>
          <a:bodyPr>
            <a:noAutofit/>
          </a:bodyPr>
          <a:lstStyle/>
          <a:p>
            <a:pPr marL="12700" marR="5080" algn="ctr">
              <a:spcBef>
                <a:spcPts val="100"/>
              </a:spcBef>
            </a:pPr>
            <a:r>
              <a:rPr lang="tr-TR" sz="2400" b="1" dirty="0">
                <a:solidFill>
                  <a:schemeClr val="tx2"/>
                </a:solidFill>
                <a:latin typeface="Arial" panose="020B0604020202020204" pitchFamily="34" charset="0"/>
                <a:cs typeface="Arial" panose="020B0604020202020204" pitchFamily="34" charset="0"/>
              </a:rPr>
              <a:t>Gençlik ve Spor Bakanlığı</a:t>
            </a:r>
            <a:br>
              <a:rPr lang="tr-TR" sz="2400" b="1" dirty="0">
                <a:solidFill>
                  <a:schemeClr val="tx2"/>
                </a:solidFill>
                <a:latin typeface="Arial" panose="020B0604020202020204" pitchFamily="34" charset="0"/>
                <a:cs typeface="Arial" panose="020B0604020202020204" pitchFamily="34" charset="0"/>
              </a:rPr>
            </a:br>
            <a:r>
              <a:rPr lang="tr-TR" sz="2400" b="1" dirty="0">
                <a:solidFill>
                  <a:schemeClr val="tx2"/>
                </a:solidFill>
                <a:latin typeface="Arial" panose="020B0604020202020204" pitchFamily="34" charset="0"/>
                <a:cs typeface="Arial" panose="020B0604020202020204" pitchFamily="34" charset="0"/>
              </a:rPr>
              <a:t> Gençlik Hizmetleri Genel Müdürlüğü</a:t>
            </a:r>
          </a:p>
          <a:p>
            <a:pPr marL="12700" marR="5080" algn="ctr">
              <a:spcBef>
                <a:spcPts val="100"/>
              </a:spcBef>
            </a:pPr>
            <a:r>
              <a:rPr lang="tr-TR" sz="2400" b="1" dirty="0">
                <a:solidFill>
                  <a:schemeClr val="tx2"/>
                </a:solidFill>
                <a:latin typeface="Arial" panose="020B0604020202020204" pitchFamily="34" charset="0"/>
                <a:cs typeface="Arial" panose="020B0604020202020204" pitchFamily="34" charset="0"/>
              </a:rPr>
              <a:t>Üniversite Öğrenci Toplulukları İş Birliği ve Destek Programı (ÜNİDES) Projeleri </a:t>
            </a:r>
            <a:br>
              <a:rPr lang="tr-TR" sz="2400" b="1" dirty="0">
                <a:solidFill>
                  <a:schemeClr val="tx2"/>
                </a:solidFill>
                <a:latin typeface="Arial" panose="020B0604020202020204" pitchFamily="34" charset="0"/>
                <a:cs typeface="Arial" panose="020B0604020202020204" pitchFamily="34" charset="0"/>
              </a:rPr>
            </a:br>
            <a:r>
              <a:rPr lang="tr-TR" sz="2400" b="1" dirty="0">
                <a:solidFill>
                  <a:schemeClr val="tx2"/>
                </a:solidFill>
                <a:latin typeface="Arial" panose="020B0604020202020204" pitchFamily="34" charset="0"/>
                <a:ea typeface="Tahoma" panose="020B0604030504040204" pitchFamily="34" charset="0"/>
                <a:cs typeface="Arial" panose="020B0604020202020204" pitchFamily="34" charset="0"/>
              </a:rPr>
              <a:t>4</a:t>
            </a:r>
            <a:r>
              <a:rPr lang="tr-TR" sz="2400" dirty="0">
                <a:solidFill>
                  <a:schemeClr val="tx2"/>
                </a:solidFill>
                <a:latin typeface="Arial" panose="020B0604020202020204" pitchFamily="34" charset="0"/>
                <a:ea typeface="Tahoma" panose="020B0604030504040204" pitchFamily="34" charset="0"/>
                <a:cs typeface="Arial" panose="020B0604020202020204" pitchFamily="34" charset="0"/>
              </a:rPr>
              <a:t>. Dönem</a:t>
            </a:r>
            <a:endParaRPr lang="tr-TR" sz="2400" dirty="0">
              <a:latin typeface="Arial" panose="020B0604020202020204" pitchFamily="34" charset="0"/>
              <a:ea typeface="Tahoma" panose="020B0604030504040204" pitchFamily="34" charset="0"/>
              <a:cs typeface="Arial" panose="020B0604020202020204" pitchFamily="34" charset="0"/>
            </a:endParaRPr>
          </a:p>
        </p:txBody>
      </p:sp>
      <p:sp>
        <p:nvSpPr>
          <p:cNvPr id="4" name="Metin Yer Tutucusu 3"/>
          <p:cNvSpPr>
            <a:spLocks noGrp="1"/>
          </p:cNvSpPr>
          <p:nvPr>
            <p:ph type="body" sz="quarter" idx="12"/>
          </p:nvPr>
        </p:nvSpPr>
        <p:spPr>
          <a:xfrm>
            <a:off x="31550" y="4077072"/>
            <a:ext cx="12192000" cy="653107"/>
          </a:xfrm>
        </p:spPr>
        <p:txBody>
          <a:bodyPr>
            <a:normAutofit/>
          </a:bodyPr>
          <a:lstStyle/>
          <a:p>
            <a:r>
              <a:rPr lang="tr-TR" dirty="0">
                <a:latin typeface="Tahoma" panose="020B0604030504040204" pitchFamily="34" charset="0"/>
                <a:ea typeface="Tahoma" panose="020B0604030504040204" pitchFamily="34" charset="0"/>
                <a:cs typeface="Tahoma" panose="020B0604030504040204" pitchFamily="34" charset="0"/>
              </a:rPr>
              <a:t>Teknoloji Transfer Ofisi</a:t>
            </a:r>
          </a:p>
        </p:txBody>
      </p:sp>
    </p:spTree>
    <p:extLst>
      <p:ext uri="{BB962C8B-B14F-4D97-AF65-F5344CB8AC3E}">
        <p14:creationId xmlns:p14="http://schemas.microsoft.com/office/powerpoint/2010/main" val="32168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CB96E88-E056-47F7-8A0E-8EC626353EB7}"/>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AF639F86-F2AC-4459-80F3-7F0AA2031ADF}"/>
              </a:ext>
            </a:extLst>
          </p:cNvPr>
          <p:cNvSpPr>
            <a:spLocks noGrp="1"/>
          </p:cNvSpPr>
          <p:nvPr>
            <p:ph type="sldNum" sz="quarter" idx="17"/>
          </p:nvPr>
        </p:nvSpPr>
        <p:spPr/>
        <p:txBody>
          <a:bodyPr/>
          <a:lstStyle/>
          <a:p>
            <a:fld id="{44E2198E-22F6-4CB8-A605-079F15B3062E}" type="slidenum">
              <a:rPr lang="tr-TR" smtClean="0"/>
              <a:pPr/>
              <a:t>10</a:t>
            </a:fld>
            <a:endParaRPr lang="tr-TR" dirty="0"/>
          </a:p>
        </p:txBody>
      </p:sp>
      <p:pic>
        <p:nvPicPr>
          <p:cNvPr id="8" name="Resim 7">
            <a:extLst>
              <a:ext uri="{FF2B5EF4-FFF2-40B4-BE49-F238E27FC236}">
                <a16:creationId xmlns:a16="http://schemas.microsoft.com/office/drawing/2014/main" id="{75749D6D-EF5B-480C-BFE5-081B51EAD572}"/>
              </a:ext>
            </a:extLst>
          </p:cNvPr>
          <p:cNvPicPr>
            <a:picLocks noChangeAspect="1"/>
          </p:cNvPicPr>
          <p:nvPr/>
        </p:nvPicPr>
        <p:blipFill>
          <a:blip r:embed="rId2"/>
          <a:stretch>
            <a:fillRect/>
          </a:stretch>
        </p:blipFill>
        <p:spPr>
          <a:xfrm>
            <a:off x="1295467" y="404664"/>
            <a:ext cx="9726382" cy="5477639"/>
          </a:xfrm>
          <a:prstGeom prst="rect">
            <a:avLst/>
          </a:prstGeom>
        </p:spPr>
      </p:pic>
    </p:spTree>
    <p:extLst>
      <p:ext uri="{BB962C8B-B14F-4D97-AF65-F5344CB8AC3E}">
        <p14:creationId xmlns:p14="http://schemas.microsoft.com/office/powerpoint/2010/main" val="84181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CB96E88-E056-47F7-8A0E-8EC626353EB7}"/>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AF639F86-F2AC-4459-80F3-7F0AA2031ADF}"/>
              </a:ext>
            </a:extLst>
          </p:cNvPr>
          <p:cNvSpPr>
            <a:spLocks noGrp="1"/>
          </p:cNvSpPr>
          <p:nvPr>
            <p:ph type="sldNum" sz="quarter" idx="17"/>
          </p:nvPr>
        </p:nvSpPr>
        <p:spPr/>
        <p:txBody>
          <a:bodyPr/>
          <a:lstStyle/>
          <a:p>
            <a:fld id="{44E2198E-22F6-4CB8-A605-079F15B3062E}" type="slidenum">
              <a:rPr lang="tr-TR" smtClean="0"/>
              <a:pPr/>
              <a:t>11</a:t>
            </a:fld>
            <a:endParaRPr lang="tr-TR" dirty="0"/>
          </a:p>
        </p:txBody>
      </p:sp>
      <p:pic>
        <p:nvPicPr>
          <p:cNvPr id="3" name="Resim 2">
            <a:extLst>
              <a:ext uri="{FF2B5EF4-FFF2-40B4-BE49-F238E27FC236}">
                <a16:creationId xmlns:a16="http://schemas.microsoft.com/office/drawing/2014/main" id="{EEF5BD1C-A422-4403-A9EB-F99185ED704A}"/>
              </a:ext>
            </a:extLst>
          </p:cNvPr>
          <p:cNvPicPr>
            <a:picLocks noChangeAspect="1"/>
          </p:cNvPicPr>
          <p:nvPr/>
        </p:nvPicPr>
        <p:blipFill>
          <a:blip r:embed="rId2"/>
          <a:stretch>
            <a:fillRect/>
          </a:stretch>
        </p:blipFill>
        <p:spPr>
          <a:xfrm>
            <a:off x="1170887" y="476672"/>
            <a:ext cx="9850225" cy="5391902"/>
          </a:xfrm>
          <a:prstGeom prst="rect">
            <a:avLst/>
          </a:prstGeom>
        </p:spPr>
      </p:pic>
    </p:spTree>
    <p:extLst>
      <p:ext uri="{BB962C8B-B14F-4D97-AF65-F5344CB8AC3E}">
        <p14:creationId xmlns:p14="http://schemas.microsoft.com/office/powerpoint/2010/main" val="217794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C9F2E428-6576-4C4F-87F8-703F8440A58A}"/>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A318A120-EB30-43EF-A270-26E6AFA38F31}"/>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12</a:t>
            </a:fld>
            <a:endParaRPr lang="tr-TR" dirty="0">
              <a:latin typeface="Arial" panose="020B0604020202020204" pitchFamily="34" charset="0"/>
              <a:cs typeface="Arial" panose="020B0604020202020204" pitchFamily="34" charset="0"/>
            </a:endParaRPr>
          </a:p>
        </p:txBody>
      </p:sp>
      <p:sp>
        <p:nvSpPr>
          <p:cNvPr id="7" name="Text 0">
            <a:extLst>
              <a:ext uri="{FF2B5EF4-FFF2-40B4-BE49-F238E27FC236}">
                <a16:creationId xmlns:a16="http://schemas.microsoft.com/office/drawing/2014/main" id="{A2B95E3C-B7B5-41A6-8D7D-6D03A0409CED}"/>
              </a:ext>
            </a:extLst>
          </p:cNvPr>
          <p:cNvSpPr/>
          <p:nvPr/>
        </p:nvSpPr>
        <p:spPr>
          <a:xfrm>
            <a:off x="10364" y="279342"/>
            <a:ext cx="8544272" cy="495734"/>
          </a:xfrm>
          <a:prstGeom prst="rect">
            <a:avLst/>
          </a:prstGeom>
          <a:noFill/>
          <a:ln/>
        </p:spPr>
        <p:txBody>
          <a:bodyPr wrap="square" lIns="0" tIns="0" rIns="0" bIns="0" rtlCol="0" anchor="t"/>
          <a:lstStyle/>
          <a:p>
            <a:pPr marL="0" indent="0" algn="ctr">
              <a:lnSpc>
                <a:spcPts val="4450"/>
              </a:lnSpc>
              <a:buNone/>
            </a:pPr>
            <a:r>
              <a:rPr lang="tr-TR" sz="3550" dirty="0">
                <a:solidFill>
                  <a:srgbClr val="403CCF"/>
                </a:solidFill>
                <a:latin typeface="Arial" panose="020B0604020202020204" pitchFamily="34" charset="0"/>
                <a:ea typeface="Libre Baskerville" pitchFamily="34" charset="-122"/>
                <a:cs typeface="Arial" panose="020B0604020202020204" pitchFamily="34" charset="0"/>
              </a:rPr>
              <a:t>Görünürlük Faaliyetleri</a:t>
            </a:r>
            <a:endParaRPr lang="en-US" sz="3550" dirty="0">
              <a:latin typeface="Arial" panose="020B0604020202020204" pitchFamily="34" charset="0"/>
              <a:cs typeface="Arial" panose="020B0604020202020204" pitchFamily="34" charset="0"/>
            </a:endParaRPr>
          </a:p>
        </p:txBody>
      </p:sp>
      <p:grpSp>
        <p:nvGrpSpPr>
          <p:cNvPr id="23" name="Grup 22">
            <a:extLst>
              <a:ext uri="{FF2B5EF4-FFF2-40B4-BE49-F238E27FC236}">
                <a16:creationId xmlns:a16="http://schemas.microsoft.com/office/drawing/2014/main" id="{9A9AB9CC-D91B-4ED0-AA38-12A53CF258C6}"/>
              </a:ext>
            </a:extLst>
          </p:cNvPr>
          <p:cNvGrpSpPr/>
          <p:nvPr/>
        </p:nvGrpSpPr>
        <p:grpSpPr>
          <a:xfrm>
            <a:off x="1703512" y="1127032"/>
            <a:ext cx="7717933" cy="4824664"/>
            <a:chOff x="920697" y="715752"/>
            <a:chExt cx="7717933" cy="4824664"/>
          </a:xfrm>
        </p:grpSpPr>
        <p:pic>
          <p:nvPicPr>
            <p:cNvPr id="8" name="Image 1" descr="preencoded.png">
              <a:extLst>
                <a:ext uri="{FF2B5EF4-FFF2-40B4-BE49-F238E27FC236}">
                  <a16:creationId xmlns:a16="http://schemas.microsoft.com/office/drawing/2014/main" id="{5B0908E9-3333-4D44-BAA6-66ACD54373E1}"/>
                </a:ext>
              </a:extLst>
            </p:cNvPr>
            <p:cNvPicPr>
              <a:picLocks noChangeAspect="1"/>
            </p:cNvPicPr>
            <p:nvPr/>
          </p:nvPicPr>
          <p:blipFill>
            <a:blip r:embed="rId2"/>
            <a:stretch>
              <a:fillRect/>
            </a:stretch>
          </p:blipFill>
          <p:spPr>
            <a:xfrm>
              <a:off x="920697" y="715752"/>
              <a:ext cx="749540" cy="988696"/>
            </a:xfrm>
            <a:prstGeom prst="rect">
              <a:avLst/>
            </a:prstGeom>
          </p:spPr>
        </p:pic>
        <p:sp>
          <p:nvSpPr>
            <p:cNvPr id="9" name="Text 1">
              <a:extLst>
                <a:ext uri="{FF2B5EF4-FFF2-40B4-BE49-F238E27FC236}">
                  <a16:creationId xmlns:a16="http://schemas.microsoft.com/office/drawing/2014/main" id="{3CC18312-C83B-4CF1-97DC-F51B7CCB37EE}"/>
                </a:ext>
              </a:extLst>
            </p:cNvPr>
            <p:cNvSpPr/>
            <p:nvPr/>
          </p:nvSpPr>
          <p:spPr>
            <a:xfrm>
              <a:off x="1949222" y="764704"/>
              <a:ext cx="2882146" cy="234215"/>
            </a:xfrm>
            <a:prstGeom prst="rect">
              <a:avLst/>
            </a:prstGeom>
            <a:noFill/>
            <a:ln/>
          </p:spPr>
          <p:txBody>
            <a:bodyPr wrap="none" lIns="0" tIns="0" rIns="0" bIns="0" rtlCol="0" anchor="t"/>
            <a:lstStyle/>
            <a:p>
              <a:pPr marL="0" indent="0" algn="l">
                <a:lnSpc>
                  <a:spcPts val="2200"/>
                </a:lnSpc>
                <a:buNone/>
              </a:pPr>
              <a:r>
                <a:rPr lang="en-US" sz="1750" b="1" dirty="0">
                  <a:latin typeface="Arial" panose="020B0604020202020204" pitchFamily="34" charset="0"/>
                  <a:ea typeface="Libre Baskerville" pitchFamily="34" charset="-122"/>
                  <a:cs typeface="Arial" panose="020B0604020202020204" pitchFamily="34" charset="0"/>
                </a:rPr>
                <a:t>Görünürlük Materyalleri</a:t>
              </a:r>
              <a:endParaRPr lang="en-US" sz="1750" b="1" dirty="0">
                <a:latin typeface="Arial" panose="020B0604020202020204" pitchFamily="34" charset="0"/>
                <a:cs typeface="Arial" panose="020B0604020202020204" pitchFamily="34" charset="0"/>
              </a:endParaRPr>
            </a:p>
          </p:txBody>
        </p:sp>
        <p:sp>
          <p:nvSpPr>
            <p:cNvPr id="10" name="Text 2">
              <a:extLst>
                <a:ext uri="{FF2B5EF4-FFF2-40B4-BE49-F238E27FC236}">
                  <a16:creationId xmlns:a16="http://schemas.microsoft.com/office/drawing/2014/main" id="{8494F0A5-0B67-4114-9EA5-1EEC3ACBADEF}"/>
                </a:ext>
              </a:extLst>
            </p:cNvPr>
            <p:cNvSpPr/>
            <p:nvPr/>
          </p:nvSpPr>
          <p:spPr>
            <a:xfrm>
              <a:off x="1949222" y="1210100"/>
              <a:ext cx="6689408" cy="479620"/>
            </a:xfrm>
            <a:prstGeom prst="rect">
              <a:avLst/>
            </a:prstGeom>
            <a:noFill/>
            <a:ln/>
          </p:spPr>
          <p:txBody>
            <a:bodyPr wrap="square" lIns="0" tIns="0" rIns="0" bIns="0" rtlCol="0" anchor="t"/>
            <a:lstStyle/>
            <a:p>
              <a:pPr marL="0" indent="0" algn="l">
                <a:lnSpc>
                  <a:spcPts val="2250"/>
                </a:lnSpc>
                <a:buNone/>
              </a:pPr>
              <a:r>
                <a:rPr lang="en-US" sz="1400" dirty="0">
                  <a:latin typeface="Arial" panose="020B0604020202020204" pitchFamily="34" charset="0"/>
                  <a:ea typeface="Open Sans" pitchFamily="34" charset="-122"/>
                  <a:cs typeface="Arial" panose="020B0604020202020204" pitchFamily="34" charset="0"/>
                </a:rPr>
                <a:t>Proje içerisinde görünürlük materyallerine yer verilmesi öğrenci kulübü sorumluluğunda olup harcama kalemlerine eklenmesi gerekmektedir.</a:t>
              </a:r>
              <a:endParaRPr lang="en-US" sz="1400" dirty="0">
                <a:latin typeface="Arial" panose="020B0604020202020204" pitchFamily="34" charset="0"/>
                <a:cs typeface="Arial" panose="020B0604020202020204" pitchFamily="34" charset="0"/>
              </a:endParaRPr>
            </a:p>
          </p:txBody>
        </p:sp>
        <p:pic>
          <p:nvPicPr>
            <p:cNvPr id="11" name="Image 2" descr="preencoded.png">
              <a:extLst>
                <a:ext uri="{FF2B5EF4-FFF2-40B4-BE49-F238E27FC236}">
                  <a16:creationId xmlns:a16="http://schemas.microsoft.com/office/drawing/2014/main" id="{F5B30DB3-EDF7-4FD8-B422-70B5CEB13F66}"/>
                </a:ext>
              </a:extLst>
            </p:cNvPr>
            <p:cNvPicPr>
              <a:picLocks noChangeAspect="1"/>
            </p:cNvPicPr>
            <p:nvPr/>
          </p:nvPicPr>
          <p:blipFill>
            <a:blip r:embed="rId3"/>
            <a:stretch>
              <a:fillRect/>
            </a:stretch>
          </p:blipFill>
          <p:spPr>
            <a:xfrm>
              <a:off x="920697" y="1959157"/>
              <a:ext cx="749540" cy="988696"/>
            </a:xfrm>
            <a:prstGeom prst="rect">
              <a:avLst/>
            </a:prstGeom>
          </p:spPr>
        </p:pic>
        <p:grpSp>
          <p:nvGrpSpPr>
            <p:cNvPr id="20" name="Grup 19">
              <a:extLst>
                <a:ext uri="{FF2B5EF4-FFF2-40B4-BE49-F238E27FC236}">
                  <a16:creationId xmlns:a16="http://schemas.microsoft.com/office/drawing/2014/main" id="{05667314-2E4A-4F11-9D8A-0DD1978E4583}"/>
                </a:ext>
              </a:extLst>
            </p:cNvPr>
            <p:cNvGrpSpPr/>
            <p:nvPr/>
          </p:nvGrpSpPr>
          <p:grpSpPr>
            <a:xfrm>
              <a:off x="1928223" y="2063425"/>
              <a:ext cx="6689408" cy="554988"/>
              <a:chOff x="1949222" y="2168931"/>
              <a:chExt cx="6689408" cy="554988"/>
            </a:xfrm>
          </p:grpSpPr>
          <p:sp>
            <p:nvSpPr>
              <p:cNvPr id="12" name="Text 3">
                <a:extLst>
                  <a:ext uri="{FF2B5EF4-FFF2-40B4-BE49-F238E27FC236}">
                    <a16:creationId xmlns:a16="http://schemas.microsoft.com/office/drawing/2014/main" id="{522D06ED-DA9B-4F11-8B65-4C4B3F276B44}"/>
                  </a:ext>
                </a:extLst>
              </p:cNvPr>
              <p:cNvSpPr/>
              <p:nvPr/>
            </p:nvSpPr>
            <p:spPr>
              <a:xfrm>
                <a:off x="1949222" y="2168931"/>
                <a:ext cx="2272903" cy="234215"/>
              </a:xfrm>
              <a:prstGeom prst="rect">
                <a:avLst/>
              </a:prstGeom>
              <a:noFill/>
              <a:ln/>
            </p:spPr>
            <p:txBody>
              <a:bodyPr wrap="none" lIns="0" tIns="0" rIns="0" bIns="0" rtlCol="0" anchor="t"/>
              <a:lstStyle/>
              <a:p>
                <a:pPr marL="0" indent="0" algn="l">
                  <a:lnSpc>
                    <a:spcPts val="2200"/>
                  </a:lnSpc>
                  <a:buNone/>
                </a:pPr>
                <a:r>
                  <a:rPr lang="en-US" sz="1750" b="1" dirty="0">
                    <a:latin typeface="Arial" panose="020B0604020202020204" pitchFamily="34" charset="0"/>
                    <a:ea typeface="Libre Baskerville" pitchFamily="34" charset="-122"/>
                    <a:cs typeface="Arial" panose="020B0604020202020204" pitchFamily="34" charset="0"/>
                  </a:rPr>
                  <a:t>Logo Kullanımı</a:t>
                </a:r>
                <a:endParaRPr lang="en-US" sz="1750" b="1" dirty="0">
                  <a:latin typeface="Arial" panose="020B0604020202020204" pitchFamily="34" charset="0"/>
                  <a:cs typeface="Arial" panose="020B0604020202020204" pitchFamily="34" charset="0"/>
                </a:endParaRPr>
              </a:p>
            </p:txBody>
          </p:sp>
          <p:sp>
            <p:nvSpPr>
              <p:cNvPr id="13" name="Text 4">
                <a:extLst>
                  <a:ext uri="{FF2B5EF4-FFF2-40B4-BE49-F238E27FC236}">
                    <a16:creationId xmlns:a16="http://schemas.microsoft.com/office/drawing/2014/main" id="{55AB4F7F-510B-48E0-9141-A6B852E14691}"/>
                  </a:ext>
                </a:extLst>
              </p:cNvPr>
              <p:cNvSpPr/>
              <p:nvPr/>
            </p:nvSpPr>
            <p:spPr>
              <a:xfrm>
                <a:off x="1949222" y="2484108"/>
                <a:ext cx="6689408" cy="239811"/>
              </a:xfrm>
              <a:prstGeom prst="rect">
                <a:avLst/>
              </a:prstGeom>
              <a:noFill/>
              <a:ln/>
            </p:spPr>
            <p:txBody>
              <a:bodyPr wrap="none" lIns="0" tIns="0" rIns="0" bIns="0" rtlCol="0" anchor="t"/>
              <a:lstStyle/>
              <a:p>
                <a:pPr marL="0" indent="0" algn="l">
                  <a:lnSpc>
                    <a:spcPts val="2250"/>
                  </a:lnSpc>
                  <a:buNone/>
                </a:pPr>
                <a:r>
                  <a:rPr lang="en-US" sz="1400" dirty="0">
                    <a:latin typeface="Arial" panose="020B0604020202020204" pitchFamily="34" charset="0"/>
                    <a:ea typeface="Open Sans" pitchFamily="34" charset="-122"/>
                    <a:cs typeface="Arial" panose="020B0604020202020204" pitchFamily="34" charset="0"/>
                  </a:rPr>
                  <a:t>Bakanlık logo ve görselleri Genç Ofisin onayı alındıktan </a:t>
                </a:r>
                <a:r>
                  <a:rPr lang="en-US" sz="1400" dirty="0" err="1">
                    <a:latin typeface="Arial" panose="020B0604020202020204" pitchFamily="34" charset="0"/>
                    <a:ea typeface="Open Sans" pitchFamily="34" charset="-122"/>
                    <a:cs typeface="Arial" panose="020B0604020202020204" pitchFamily="34" charset="0"/>
                  </a:rPr>
                  <a:t>sonra</a:t>
                </a:r>
                <a:r>
                  <a:rPr lang="en-US" sz="1400" dirty="0">
                    <a:latin typeface="Arial" panose="020B0604020202020204" pitchFamily="34" charset="0"/>
                    <a:ea typeface="Open Sans" pitchFamily="34" charset="-122"/>
                    <a:cs typeface="Arial" panose="020B0604020202020204" pitchFamily="34" charset="0"/>
                  </a:rPr>
                  <a:t> </a:t>
                </a:r>
                <a:r>
                  <a:rPr lang="tr-TR" sz="1400" dirty="0">
                    <a:latin typeface="Arial" panose="020B0604020202020204" pitchFamily="34" charset="0"/>
                    <a:ea typeface="Open Sans" pitchFamily="34" charset="-122"/>
                    <a:cs typeface="Arial" panose="020B0604020202020204" pitchFamily="34" charset="0"/>
                  </a:rPr>
                  <a:t>görünürlük kılavuzuna </a:t>
                </a:r>
              </a:p>
              <a:p>
                <a:pPr marL="0" indent="0" algn="l">
                  <a:lnSpc>
                    <a:spcPts val="2250"/>
                  </a:lnSpc>
                  <a:buNone/>
                </a:pPr>
                <a:r>
                  <a:rPr lang="tr-TR" sz="1400" dirty="0">
                    <a:latin typeface="Arial" panose="020B0604020202020204" pitchFamily="34" charset="0"/>
                    <a:ea typeface="Open Sans" pitchFamily="34" charset="-122"/>
                    <a:cs typeface="Arial" panose="020B0604020202020204" pitchFamily="34" charset="0"/>
                  </a:rPr>
                  <a:t>uygun olarak kullanılacaktır</a:t>
                </a:r>
                <a:endParaRPr lang="en-US" sz="1400" dirty="0">
                  <a:latin typeface="Arial" panose="020B0604020202020204" pitchFamily="34" charset="0"/>
                  <a:cs typeface="Arial" panose="020B0604020202020204" pitchFamily="34" charset="0"/>
                </a:endParaRPr>
              </a:p>
            </p:txBody>
          </p:sp>
        </p:grpSp>
        <p:pic>
          <p:nvPicPr>
            <p:cNvPr id="14" name="Image 3" descr="preencoded.png">
              <a:extLst>
                <a:ext uri="{FF2B5EF4-FFF2-40B4-BE49-F238E27FC236}">
                  <a16:creationId xmlns:a16="http://schemas.microsoft.com/office/drawing/2014/main" id="{B4D1D26E-312B-437F-BDB5-ED8828FE7487}"/>
                </a:ext>
              </a:extLst>
            </p:cNvPr>
            <p:cNvPicPr>
              <a:picLocks noChangeAspect="1"/>
            </p:cNvPicPr>
            <p:nvPr/>
          </p:nvPicPr>
          <p:blipFill>
            <a:blip r:embed="rId4"/>
            <a:stretch>
              <a:fillRect/>
            </a:stretch>
          </p:blipFill>
          <p:spPr>
            <a:xfrm>
              <a:off x="920697" y="3261929"/>
              <a:ext cx="755872" cy="997049"/>
            </a:xfrm>
            <a:prstGeom prst="rect">
              <a:avLst/>
            </a:prstGeom>
          </p:spPr>
        </p:pic>
        <p:grpSp>
          <p:nvGrpSpPr>
            <p:cNvPr id="21" name="Grup 20">
              <a:extLst>
                <a:ext uri="{FF2B5EF4-FFF2-40B4-BE49-F238E27FC236}">
                  <a16:creationId xmlns:a16="http://schemas.microsoft.com/office/drawing/2014/main" id="{6098D4A3-FB67-46AC-9055-1B92A80C2956}"/>
                </a:ext>
              </a:extLst>
            </p:cNvPr>
            <p:cNvGrpSpPr/>
            <p:nvPr/>
          </p:nvGrpSpPr>
          <p:grpSpPr>
            <a:xfrm>
              <a:off x="1930003" y="3261929"/>
              <a:ext cx="6689408" cy="925016"/>
              <a:chOff x="1949222" y="3673877"/>
              <a:chExt cx="6689408" cy="925016"/>
            </a:xfrm>
          </p:grpSpPr>
          <p:sp>
            <p:nvSpPr>
              <p:cNvPr id="15" name="Text 5">
                <a:extLst>
                  <a:ext uri="{FF2B5EF4-FFF2-40B4-BE49-F238E27FC236}">
                    <a16:creationId xmlns:a16="http://schemas.microsoft.com/office/drawing/2014/main" id="{377D798A-B593-4049-9755-6FAF2214E628}"/>
                  </a:ext>
                </a:extLst>
              </p:cNvPr>
              <p:cNvSpPr/>
              <p:nvPr/>
            </p:nvSpPr>
            <p:spPr>
              <a:xfrm>
                <a:off x="1949222" y="3673877"/>
                <a:ext cx="3025973" cy="234215"/>
              </a:xfrm>
              <a:prstGeom prst="rect">
                <a:avLst/>
              </a:prstGeom>
              <a:noFill/>
              <a:ln/>
            </p:spPr>
            <p:txBody>
              <a:bodyPr wrap="none" lIns="0" tIns="0" rIns="0" bIns="0" rtlCol="0" anchor="t"/>
              <a:lstStyle/>
              <a:p>
                <a:pPr marL="0" indent="0" algn="l">
                  <a:lnSpc>
                    <a:spcPts val="2200"/>
                  </a:lnSpc>
                  <a:buNone/>
                </a:pPr>
                <a:r>
                  <a:rPr lang="en-US" sz="1750" b="1" dirty="0">
                    <a:latin typeface="Arial" panose="020B0604020202020204" pitchFamily="34" charset="0"/>
                    <a:ea typeface="Libre Baskerville" pitchFamily="34" charset="-122"/>
                    <a:cs typeface="Arial" panose="020B0604020202020204" pitchFamily="34" charset="0"/>
                  </a:rPr>
                  <a:t>Tanıtım ve Yaygınlaştırma</a:t>
                </a:r>
                <a:endParaRPr lang="en-US" sz="1750" b="1" dirty="0">
                  <a:latin typeface="Arial" panose="020B0604020202020204" pitchFamily="34" charset="0"/>
                  <a:cs typeface="Arial" panose="020B0604020202020204" pitchFamily="34" charset="0"/>
                </a:endParaRPr>
              </a:p>
            </p:txBody>
          </p:sp>
          <p:sp>
            <p:nvSpPr>
              <p:cNvPr id="16" name="Text 6">
                <a:extLst>
                  <a:ext uri="{FF2B5EF4-FFF2-40B4-BE49-F238E27FC236}">
                    <a16:creationId xmlns:a16="http://schemas.microsoft.com/office/drawing/2014/main" id="{94D40F47-C213-49E6-8DA9-8BD29D84A7A0}"/>
                  </a:ext>
                </a:extLst>
              </p:cNvPr>
              <p:cNvSpPr/>
              <p:nvPr/>
            </p:nvSpPr>
            <p:spPr>
              <a:xfrm>
                <a:off x="1949222" y="4119273"/>
                <a:ext cx="6689408" cy="479620"/>
              </a:xfrm>
              <a:prstGeom prst="rect">
                <a:avLst/>
              </a:prstGeom>
              <a:noFill/>
              <a:ln/>
            </p:spPr>
            <p:txBody>
              <a:bodyPr wrap="square" lIns="0" tIns="0" rIns="0" bIns="0" rtlCol="0" anchor="t"/>
              <a:lstStyle/>
              <a:p>
                <a:pPr marL="0" indent="0" algn="l">
                  <a:lnSpc>
                    <a:spcPts val="2250"/>
                  </a:lnSpc>
                  <a:buNone/>
                </a:pPr>
                <a:r>
                  <a:rPr lang="en-US" sz="1400" dirty="0">
                    <a:latin typeface="Arial" panose="020B0604020202020204" pitchFamily="34" charset="0"/>
                    <a:ea typeface="Open Sans" pitchFamily="34" charset="-122"/>
                    <a:cs typeface="Arial" panose="020B0604020202020204" pitchFamily="34" charset="0"/>
                  </a:rPr>
                  <a:t>İş birliği yapılan kurum veya kuruluş isimleri ya da logo gibi tanıtıcı araçları Bakanlığın logo veya isminden ön planda olamaz.</a:t>
                </a:r>
                <a:endParaRPr lang="en-US" sz="1400" dirty="0">
                  <a:latin typeface="Arial" panose="020B0604020202020204" pitchFamily="34" charset="0"/>
                  <a:cs typeface="Arial" panose="020B0604020202020204" pitchFamily="34" charset="0"/>
                </a:endParaRPr>
              </a:p>
            </p:txBody>
          </p:sp>
        </p:grpSp>
        <p:pic>
          <p:nvPicPr>
            <p:cNvPr id="17" name="Image 4" descr="preencoded.png">
              <a:extLst>
                <a:ext uri="{FF2B5EF4-FFF2-40B4-BE49-F238E27FC236}">
                  <a16:creationId xmlns:a16="http://schemas.microsoft.com/office/drawing/2014/main" id="{A14655EB-0550-4660-8C42-AA47C1CA0019}"/>
                </a:ext>
              </a:extLst>
            </p:cNvPr>
            <p:cNvPicPr>
              <a:picLocks noChangeAspect="1"/>
            </p:cNvPicPr>
            <p:nvPr/>
          </p:nvPicPr>
          <p:blipFill>
            <a:blip r:embed="rId5"/>
            <a:stretch>
              <a:fillRect/>
            </a:stretch>
          </p:blipFill>
          <p:spPr>
            <a:xfrm>
              <a:off x="923680" y="4543366"/>
              <a:ext cx="755873" cy="997050"/>
            </a:xfrm>
            <a:prstGeom prst="rect">
              <a:avLst/>
            </a:prstGeom>
          </p:spPr>
        </p:pic>
        <p:grpSp>
          <p:nvGrpSpPr>
            <p:cNvPr id="22" name="Grup 21">
              <a:extLst>
                <a:ext uri="{FF2B5EF4-FFF2-40B4-BE49-F238E27FC236}">
                  <a16:creationId xmlns:a16="http://schemas.microsoft.com/office/drawing/2014/main" id="{E4E46CBE-D2DD-4947-9162-7911B47ECE45}"/>
                </a:ext>
              </a:extLst>
            </p:cNvPr>
            <p:cNvGrpSpPr/>
            <p:nvPr/>
          </p:nvGrpSpPr>
          <p:grpSpPr>
            <a:xfrm>
              <a:off x="1928223" y="4543366"/>
              <a:ext cx="6689408" cy="925015"/>
              <a:chOff x="1949222" y="5128464"/>
              <a:chExt cx="6689408" cy="925015"/>
            </a:xfrm>
          </p:grpSpPr>
          <p:sp>
            <p:nvSpPr>
              <p:cNvPr id="18" name="Text 7">
                <a:extLst>
                  <a:ext uri="{FF2B5EF4-FFF2-40B4-BE49-F238E27FC236}">
                    <a16:creationId xmlns:a16="http://schemas.microsoft.com/office/drawing/2014/main" id="{488BB56B-CFE8-479D-A13F-EE5CF5188C4E}"/>
                  </a:ext>
                </a:extLst>
              </p:cNvPr>
              <p:cNvSpPr/>
              <p:nvPr/>
            </p:nvSpPr>
            <p:spPr>
              <a:xfrm>
                <a:off x="1949222" y="5128464"/>
                <a:ext cx="2272903" cy="234215"/>
              </a:xfrm>
              <a:prstGeom prst="rect">
                <a:avLst/>
              </a:prstGeom>
              <a:noFill/>
              <a:ln/>
            </p:spPr>
            <p:txBody>
              <a:bodyPr wrap="none" lIns="0" tIns="0" rIns="0" bIns="0" rtlCol="0" anchor="t"/>
              <a:lstStyle/>
              <a:p>
                <a:pPr marL="0" indent="0" algn="l">
                  <a:lnSpc>
                    <a:spcPts val="2200"/>
                  </a:lnSpc>
                  <a:buNone/>
                </a:pPr>
                <a:r>
                  <a:rPr lang="en-US" sz="1750" b="1" dirty="0">
                    <a:latin typeface="Arial" panose="020B0604020202020204" pitchFamily="34" charset="0"/>
                    <a:ea typeface="Libre Baskerville" pitchFamily="34" charset="-122"/>
                    <a:cs typeface="Arial" panose="020B0604020202020204" pitchFamily="34" charset="0"/>
                  </a:rPr>
                  <a:t>İçerik Onayı</a:t>
                </a:r>
                <a:endParaRPr lang="en-US" sz="1750" b="1" dirty="0">
                  <a:latin typeface="Arial" panose="020B0604020202020204" pitchFamily="34" charset="0"/>
                  <a:cs typeface="Arial" panose="020B0604020202020204" pitchFamily="34" charset="0"/>
                </a:endParaRPr>
              </a:p>
            </p:txBody>
          </p:sp>
          <p:sp>
            <p:nvSpPr>
              <p:cNvPr id="19" name="Text 8">
                <a:extLst>
                  <a:ext uri="{FF2B5EF4-FFF2-40B4-BE49-F238E27FC236}">
                    <a16:creationId xmlns:a16="http://schemas.microsoft.com/office/drawing/2014/main" id="{179802FC-871A-4ABB-8E21-79F2851F2537}"/>
                  </a:ext>
                </a:extLst>
              </p:cNvPr>
              <p:cNvSpPr/>
              <p:nvPr/>
            </p:nvSpPr>
            <p:spPr>
              <a:xfrm>
                <a:off x="1949222" y="5573859"/>
                <a:ext cx="6689408" cy="479620"/>
              </a:xfrm>
              <a:prstGeom prst="rect">
                <a:avLst/>
              </a:prstGeom>
              <a:noFill/>
              <a:ln/>
            </p:spPr>
            <p:txBody>
              <a:bodyPr wrap="square" lIns="0" tIns="0" rIns="0" bIns="0" rtlCol="0" anchor="t"/>
              <a:lstStyle/>
              <a:p>
                <a:pPr marL="0" indent="0" algn="l">
                  <a:lnSpc>
                    <a:spcPts val="2250"/>
                  </a:lnSpc>
                  <a:buNone/>
                </a:pPr>
                <a:r>
                  <a:rPr lang="en-US" sz="1400" dirty="0">
                    <a:latin typeface="Arial" panose="020B0604020202020204" pitchFamily="34" charset="0"/>
                    <a:ea typeface="Open Sans" pitchFamily="34" charset="-122"/>
                    <a:cs typeface="Arial" panose="020B0604020202020204" pitchFamily="34" charset="0"/>
                  </a:rPr>
                  <a:t>Proje kapsamında hazırlanacak afiş, broşür, kitap, dergi vb. materyallerin içerikleri basımdan önce genç ofis tarafından kontrol edilir.</a:t>
                </a:r>
                <a:endParaRPr lang="en-US" sz="14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6955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13</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479376" y="1700808"/>
            <a:ext cx="11305256" cy="2862322"/>
          </a:xfrm>
          <a:prstGeom prst="rect">
            <a:avLst/>
          </a:prstGeom>
          <a:noFill/>
        </p:spPr>
        <p:txBody>
          <a:bodyPr wrap="square">
            <a:spAutoFit/>
          </a:bodyPr>
          <a:lstStyle/>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Başvuru Formu (Başvuru sistemi üzerinden doldurulacak.) (Ek-1), </a:t>
            </a:r>
          </a:p>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Taahhütname (Ek-2),</a:t>
            </a:r>
          </a:p>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Koordinatör Özgeçmişi Formu (Ek-3),</a:t>
            </a:r>
          </a:p>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Paydaşlık Formu (Ek-4), </a:t>
            </a:r>
          </a:p>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Üniversitenin ilgili mevzuatları çerçevesinde üniversitenin Spor, Kültür ve Sağlık Daire Başkanlığından onaylı öğrenci kulübü belgesi (Ek-5),</a:t>
            </a:r>
          </a:p>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Projenin başvurusuna ve koordinatör görevlendirilmesine ilişkin topluluğun yönetim kurulu kararı (Ek-6), </a:t>
            </a:r>
          </a:p>
          <a:p>
            <a:pPr marL="342900" indent="-342900">
              <a:buFont typeface="+mj-lt"/>
              <a:buAutoNum type="arabicPeriod"/>
            </a:pPr>
            <a:r>
              <a:rPr lang="tr-TR" sz="2000" dirty="0">
                <a:latin typeface="Arial" panose="020B0604020202020204" pitchFamily="34" charset="0"/>
                <a:ea typeface="Open Sans" panose="020B0606030504020204" pitchFamily="34" charset="0"/>
                <a:cs typeface="Arial" panose="020B0604020202020204" pitchFamily="34" charset="0"/>
              </a:rPr>
              <a:t>Bütçe Formu (Ek-7). </a:t>
            </a:r>
          </a:p>
        </p:txBody>
      </p:sp>
      <p:sp>
        <p:nvSpPr>
          <p:cNvPr id="9" name="Text 0">
            <a:extLst>
              <a:ext uri="{FF2B5EF4-FFF2-40B4-BE49-F238E27FC236}">
                <a16:creationId xmlns:a16="http://schemas.microsoft.com/office/drawing/2014/main" id="{A154807A-FCB1-4F07-8FDC-010DCA528A73}"/>
              </a:ext>
            </a:extLst>
          </p:cNvPr>
          <p:cNvSpPr/>
          <p:nvPr/>
        </p:nvSpPr>
        <p:spPr>
          <a:xfrm>
            <a:off x="479376" y="788947"/>
            <a:ext cx="1000911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 Başvuru İçin Gerekli Belgeler </a:t>
            </a:r>
          </a:p>
          <a:p>
            <a:pPr marL="0" indent="0">
              <a:lnSpc>
                <a:spcPts val="4450"/>
              </a:lnSpc>
              <a:buNone/>
            </a:pPr>
            <a:endParaRPr lang="tr-TR" sz="4400" dirty="0">
              <a:solidFill>
                <a:srgbClr val="403CCF"/>
              </a:solidFill>
              <a:latin typeface="Arial" panose="020B0604020202020204" pitchFamily="34" charset="0"/>
              <a:ea typeface="Libre Baskerville" pitchFamily="34" charset="-122"/>
              <a:cs typeface="Arial" panose="020B0604020202020204" pitchFamily="34" charset="0"/>
            </a:endParaRPr>
          </a:p>
        </p:txBody>
      </p:sp>
      <p:sp>
        <p:nvSpPr>
          <p:cNvPr id="7" name="Metin kutusu 6">
            <a:extLst>
              <a:ext uri="{FF2B5EF4-FFF2-40B4-BE49-F238E27FC236}">
                <a16:creationId xmlns:a16="http://schemas.microsoft.com/office/drawing/2014/main" id="{F5BE6529-9434-4DC0-9510-38D3BFFD4CFE}"/>
              </a:ext>
            </a:extLst>
          </p:cNvPr>
          <p:cNvSpPr txBox="1"/>
          <p:nvPr/>
        </p:nvSpPr>
        <p:spPr>
          <a:xfrm>
            <a:off x="1139173" y="4926020"/>
            <a:ext cx="11005499" cy="707886"/>
          </a:xfrm>
          <a:prstGeom prst="rect">
            <a:avLst/>
          </a:prstGeom>
          <a:noFill/>
        </p:spPr>
        <p:txBody>
          <a:bodyPr wrap="square">
            <a:spAutoFit/>
          </a:bodyPr>
          <a:lstStyle/>
          <a:p>
            <a:r>
              <a:rPr lang="tr-TR" sz="2000" b="1" dirty="0">
                <a:solidFill>
                  <a:srgbClr val="FF0000"/>
                </a:solidFill>
                <a:latin typeface="Arial" panose="020B0604020202020204" pitchFamily="34" charset="0"/>
                <a:ea typeface="Open Sans" panose="020B0606030504020204" pitchFamily="34" charset="0"/>
                <a:cs typeface="Arial" panose="020B0604020202020204" pitchFamily="34" charset="0"/>
              </a:rPr>
              <a:t>Proje koordinatörü: </a:t>
            </a:r>
            <a:r>
              <a:rPr lang="tr-TR" sz="2000" dirty="0">
                <a:latin typeface="Arial" panose="020B0604020202020204" pitchFamily="34" charset="0"/>
                <a:ea typeface="Open Sans" panose="020B0606030504020204" pitchFamily="34" charset="0"/>
                <a:cs typeface="Arial" panose="020B0604020202020204" pitchFamily="34" charset="0"/>
              </a:rPr>
              <a:t>Bu görevde yalnızca üniversite öğrencileri yer alabilir. </a:t>
            </a:r>
          </a:p>
          <a:p>
            <a:r>
              <a:rPr lang="tr-TR" sz="2000" dirty="0">
                <a:latin typeface="Arial" panose="020B0604020202020204" pitchFamily="34" charset="0"/>
                <a:ea typeface="Open Sans" panose="020B0606030504020204" pitchFamily="34" charset="0"/>
                <a:cs typeface="Arial" panose="020B0604020202020204" pitchFamily="34" charset="0"/>
              </a:rPr>
              <a:t>Mezunlar veya farklı statüdeki kişiler proje koordinatörü olarak belirlenemez.</a:t>
            </a:r>
          </a:p>
        </p:txBody>
      </p:sp>
      <p:sp>
        <p:nvSpPr>
          <p:cNvPr id="10" name="Yıldız: 5 Nokta 9">
            <a:extLst>
              <a:ext uri="{FF2B5EF4-FFF2-40B4-BE49-F238E27FC236}">
                <a16:creationId xmlns:a16="http://schemas.microsoft.com/office/drawing/2014/main" id="{5C06D9AA-BC3C-4FA3-BBE1-29662DE86BC7}"/>
              </a:ext>
            </a:extLst>
          </p:cNvPr>
          <p:cNvSpPr/>
          <p:nvPr/>
        </p:nvSpPr>
        <p:spPr>
          <a:xfrm>
            <a:off x="263352" y="4803249"/>
            <a:ext cx="720080" cy="707886"/>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98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14</a:t>
            </a:fld>
            <a:endParaRPr lang="tr-TR" dirty="0"/>
          </a:p>
        </p:txBody>
      </p:sp>
      <p:sp>
        <p:nvSpPr>
          <p:cNvPr id="7" name="Text 0">
            <a:extLst>
              <a:ext uri="{FF2B5EF4-FFF2-40B4-BE49-F238E27FC236}">
                <a16:creationId xmlns:a16="http://schemas.microsoft.com/office/drawing/2014/main" id="{316C7013-FC5E-47E5-BAB5-6BB78AD91473}"/>
              </a:ext>
            </a:extLst>
          </p:cNvPr>
          <p:cNvSpPr/>
          <p:nvPr/>
        </p:nvSpPr>
        <p:spPr>
          <a:xfrm>
            <a:off x="119336" y="111546"/>
            <a:ext cx="12025336" cy="495734"/>
          </a:xfrm>
          <a:prstGeom prst="rect">
            <a:avLst/>
          </a:prstGeom>
          <a:noFill/>
          <a:ln/>
        </p:spPr>
        <p:txBody>
          <a:bodyPr wrap="square" lIns="0" tIns="0" rIns="0" bIns="0" rtlCol="0" anchor="t"/>
          <a:lstStyle/>
          <a:p>
            <a:pPr marL="0" indent="0" algn="ctr">
              <a:lnSpc>
                <a:spcPts val="4450"/>
              </a:lnSpc>
              <a:buNone/>
            </a:pPr>
            <a:r>
              <a:rPr lang="tr-TR" sz="3550" dirty="0">
                <a:solidFill>
                  <a:srgbClr val="403CCF"/>
                </a:solidFill>
                <a:latin typeface="Arial" panose="020B0604020202020204" pitchFamily="34" charset="0"/>
                <a:ea typeface="Libre Baskerville" pitchFamily="34" charset="-122"/>
                <a:cs typeface="Arial" panose="020B0604020202020204" pitchFamily="34" charset="0"/>
              </a:rPr>
              <a:t>Başvuru Sistemi: </a:t>
            </a:r>
            <a:r>
              <a:rPr lang="tr-TR" sz="3550" dirty="0">
                <a:solidFill>
                  <a:srgbClr val="FF0000"/>
                </a:solidFill>
                <a:latin typeface="Arial" panose="020B0604020202020204" pitchFamily="34" charset="0"/>
                <a:ea typeface="Libre Baskerville" pitchFamily="34" charset="-122"/>
                <a:cs typeface="Arial" panose="020B0604020202020204" pitchFamily="34" charset="0"/>
              </a:rPr>
              <a:t>https://e-genc.gsb.gov.tr/ </a:t>
            </a:r>
            <a:endParaRPr lang="en-US" sz="3550" dirty="0">
              <a:solidFill>
                <a:srgbClr val="FF0000"/>
              </a:solidFill>
              <a:latin typeface="Arial" panose="020B0604020202020204" pitchFamily="34" charset="0"/>
              <a:cs typeface="Arial" panose="020B0604020202020204" pitchFamily="34" charset="0"/>
            </a:endParaRPr>
          </a:p>
        </p:txBody>
      </p:sp>
      <p:pic>
        <p:nvPicPr>
          <p:cNvPr id="10" name="Resim 9">
            <a:extLst>
              <a:ext uri="{FF2B5EF4-FFF2-40B4-BE49-F238E27FC236}">
                <a16:creationId xmlns:a16="http://schemas.microsoft.com/office/drawing/2014/main" id="{F72B6C58-8F51-4C19-9D90-88746F2DC819}"/>
              </a:ext>
            </a:extLst>
          </p:cNvPr>
          <p:cNvPicPr>
            <a:picLocks noChangeAspect="1"/>
          </p:cNvPicPr>
          <p:nvPr/>
        </p:nvPicPr>
        <p:blipFill>
          <a:blip r:embed="rId2"/>
          <a:stretch>
            <a:fillRect/>
          </a:stretch>
        </p:blipFill>
        <p:spPr>
          <a:xfrm>
            <a:off x="1602858" y="753899"/>
            <a:ext cx="8986283" cy="5809992"/>
          </a:xfrm>
          <a:prstGeom prst="rect">
            <a:avLst/>
          </a:prstGeom>
        </p:spPr>
      </p:pic>
    </p:spTree>
    <p:extLst>
      <p:ext uri="{BB962C8B-B14F-4D97-AF65-F5344CB8AC3E}">
        <p14:creationId xmlns:p14="http://schemas.microsoft.com/office/powerpoint/2010/main" val="365779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15</a:t>
            </a:fld>
            <a:endParaRPr lang="tr-TR" dirty="0"/>
          </a:p>
        </p:txBody>
      </p:sp>
      <p:pic>
        <p:nvPicPr>
          <p:cNvPr id="4" name="Resim 3">
            <a:extLst>
              <a:ext uri="{FF2B5EF4-FFF2-40B4-BE49-F238E27FC236}">
                <a16:creationId xmlns:a16="http://schemas.microsoft.com/office/drawing/2014/main" id="{ABF35715-8CB0-4BB0-B2C5-BD291F445232}"/>
              </a:ext>
            </a:extLst>
          </p:cNvPr>
          <p:cNvPicPr>
            <a:picLocks noChangeAspect="1"/>
          </p:cNvPicPr>
          <p:nvPr/>
        </p:nvPicPr>
        <p:blipFill>
          <a:blip r:embed="rId2"/>
          <a:stretch>
            <a:fillRect/>
          </a:stretch>
        </p:blipFill>
        <p:spPr>
          <a:xfrm>
            <a:off x="1703512" y="66356"/>
            <a:ext cx="8571719" cy="6523285"/>
          </a:xfrm>
          <a:prstGeom prst="rect">
            <a:avLst/>
          </a:prstGeom>
        </p:spPr>
      </p:pic>
    </p:spTree>
    <p:extLst>
      <p:ext uri="{BB962C8B-B14F-4D97-AF65-F5344CB8AC3E}">
        <p14:creationId xmlns:p14="http://schemas.microsoft.com/office/powerpoint/2010/main" val="118277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16</a:t>
            </a:fld>
            <a:endParaRPr lang="tr-TR" dirty="0"/>
          </a:p>
        </p:txBody>
      </p:sp>
      <p:pic>
        <p:nvPicPr>
          <p:cNvPr id="3" name="Resim 2">
            <a:extLst>
              <a:ext uri="{FF2B5EF4-FFF2-40B4-BE49-F238E27FC236}">
                <a16:creationId xmlns:a16="http://schemas.microsoft.com/office/drawing/2014/main" id="{E823684B-DC75-4EBA-BFD3-3F1EC00D7252}"/>
              </a:ext>
            </a:extLst>
          </p:cNvPr>
          <p:cNvPicPr>
            <a:picLocks noChangeAspect="1"/>
          </p:cNvPicPr>
          <p:nvPr/>
        </p:nvPicPr>
        <p:blipFill>
          <a:blip r:embed="rId2"/>
          <a:stretch>
            <a:fillRect/>
          </a:stretch>
        </p:blipFill>
        <p:spPr>
          <a:xfrm>
            <a:off x="47328" y="90528"/>
            <a:ext cx="11863844" cy="6224555"/>
          </a:xfrm>
          <a:prstGeom prst="rect">
            <a:avLst/>
          </a:prstGeom>
        </p:spPr>
      </p:pic>
    </p:spTree>
    <p:extLst>
      <p:ext uri="{BB962C8B-B14F-4D97-AF65-F5344CB8AC3E}">
        <p14:creationId xmlns:p14="http://schemas.microsoft.com/office/powerpoint/2010/main" val="126808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17</a:t>
            </a:fld>
            <a:endParaRPr lang="tr-TR" dirty="0"/>
          </a:p>
        </p:txBody>
      </p:sp>
      <p:pic>
        <p:nvPicPr>
          <p:cNvPr id="4" name="Resim 3">
            <a:extLst>
              <a:ext uri="{FF2B5EF4-FFF2-40B4-BE49-F238E27FC236}">
                <a16:creationId xmlns:a16="http://schemas.microsoft.com/office/drawing/2014/main" id="{C69A2A71-AAFE-43D8-B2D3-6FFA265879B3}"/>
              </a:ext>
            </a:extLst>
          </p:cNvPr>
          <p:cNvPicPr>
            <a:picLocks noChangeAspect="1"/>
          </p:cNvPicPr>
          <p:nvPr/>
        </p:nvPicPr>
        <p:blipFill>
          <a:blip r:embed="rId2"/>
          <a:stretch>
            <a:fillRect/>
          </a:stretch>
        </p:blipFill>
        <p:spPr>
          <a:xfrm>
            <a:off x="1011936" y="0"/>
            <a:ext cx="10168128" cy="6858000"/>
          </a:xfrm>
          <a:prstGeom prst="rect">
            <a:avLst/>
          </a:prstGeom>
        </p:spPr>
      </p:pic>
    </p:spTree>
    <p:extLst>
      <p:ext uri="{BB962C8B-B14F-4D97-AF65-F5344CB8AC3E}">
        <p14:creationId xmlns:p14="http://schemas.microsoft.com/office/powerpoint/2010/main" val="349471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18</a:t>
            </a:fld>
            <a:endParaRPr lang="tr-TR" dirty="0"/>
          </a:p>
        </p:txBody>
      </p:sp>
      <p:pic>
        <p:nvPicPr>
          <p:cNvPr id="3" name="Resim 2">
            <a:extLst>
              <a:ext uri="{FF2B5EF4-FFF2-40B4-BE49-F238E27FC236}">
                <a16:creationId xmlns:a16="http://schemas.microsoft.com/office/drawing/2014/main" id="{8B42F5E9-13EA-45BF-8362-6875B996C747}"/>
              </a:ext>
            </a:extLst>
          </p:cNvPr>
          <p:cNvPicPr>
            <a:picLocks noChangeAspect="1"/>
          </p:cNvPicPr>
          <p:nvPr/>
        </p:nvPicPr>
        <p:blipFill>
          <a:blip r:embed="rId2"/>
          <a:stretch>
            <a:fillRect/>
          </a:stretch>
        </p:blipFill>
        <p:spPr>
          <a:xfrm>
            <a:off x="1073969" y="0"/>
            <a:ext cx="10044062" cy="6858000"/>
          </a:xfrm>
          <a:prstGeom prst="rect">
            <a:avLst/>
          </a:prstGeom>
        </p:spPr>
      </p:pic>
    </p:spTree>
    <p:extLst>
      <p:ext uri="{BB962C8B-B14F-4D97-AF65-F5344CB8AC3E}">
        <p14:creationId xmlns:p14="http://schemas.microsoft.com/office/powerpoint/2010/main" val="299727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19</a:t>
            </a:fld>
            <a:endParaRPr lang="tr-TR" dirty="0"/>
          </a:p>
        </p:txBody>
      </p:sp>
      <p:pic>
        <p:nvPicPr>
          <p:cNvPr id="3" name="Resim 2">
            <a:extLst>
              <a:ext uri="{FF2B5EF4-FFF2-40B4-BE49-F238E27FC236}">
                <a16:creationId xmlns:a16="http://schemas.microsoft.com/office/drawing/2014/main" id="{2AAFAE2B-0449-4DF6-B986-19B1395A72EE}"/>
              </a:ext>
            </a:extLst>
          </p:cNvPr>
          <p:cNvPicPr>
            <a:picLocks noChangeAspect="1"/>
          </p:cNvPicPr>
          <p:nvPr/>
        </p:nvPicPr>
        <p:blipFill>
          <a:blip r:embed="rId2"/>
          <a:stretch>
            <a:fillRect/>
          </a:stretch>
        </p:blipFill>
        <p:spPr>
          <a:xfrm>
            <a:off x="876528" y="0"/>
            <a:ext cx="10438944" cy="6858000"/>
          </a:xfrm>
          <a:prstGeom prst="rect">
            <a:avLst/>
          </a:prstGeom>
        </p:spPr>
      </p:pic>
    </p:spTree>
    <p:extLst>
      <p:ext uri="{BB962C8B-B14F-4D97-AF65-F5344CB8AC3E}">
        <p14:creationId xmlns:p14="http://schemas.microsoft.com/office/powerpoint/2010/main" val="375346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73D6945F-31C8-46F3-A4B1-9E3C3EF96282}"/>
              </a:ext>
            </a:extLst>
          </p:cNvPr>
          <p:cNvSpPr>
            <a:spLocks noGrp="1"/>
          </p:cNvSpPr>
          <p:nvPr>
            <p:ph type="dt" sz="half" idx="15"/>
          </p:nvPr>
        </p:nvSpPr>
        <p:spPr/>
        <p:txBody>
          <a:bodyPr/>
          <a:lstStyle/>
          <a:p>
            <a:r>
              <a:rPr lang="tr-TR" dirty="0">
                <a:latin typeface="Arial" panose="020B0604020202020204" pitchFamily="34" charset="0"/>
                <a:cs typeface="Arial" panose="020B0604020202020204" pitchFamily="34" charset="0"/>
              </a:rPr>
              <a:t>9 Nisan 2025</a:t>
            </a:r>
          </a:p>
        </p:txBody>
      </p:sp>
      <p:sp>
        <p:nvSpPr>
          <p:cNvPr id="6" name="Slayt Numarası Yer Tutucusu 5">
            <a:extLst>
              <a:ext uri="{FF2B5EF4-FFF2-40B4-BE49-F238E27FC236}">
                <a16:creationId xmlns:a16="http://schemas.microsoft.com/office/drawing/2014/main" id="{32289866-AC63-4158-8357-3C16FA90519C}"/>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2</a:t>
            </a:fld>
            <a:endParaRPr lang="tr-TR" dirty="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C7CBF25B-0622-44A7-8EE5-F8493A77C367}"/>
              </a:ext>
            </a:extLst>
          </p:cNvPr>
          <p:cNvSpPr>
            <a:spLocks noGrp="1"/>
          </p:cNvSpPr>
          <p:nvPr>
            <p:ph idx="1"/>
          </p:nvPr>
        </p:nvSpPr>
        <p:spPr>
          <a:xfrm>
            <a:off x="335361" y="1430635"/>
            <a:ext cx="4680520" cy="4525963"/>
          </a:xfrm>
        </p:spPr>
        <p:txBody>
          <a:bodyPr>
            <a:normAutofit/>
          </a:bodyPr>
          <a:lstStyle/>
          <a:p>
            <a:pPr marL="457200" indent="-457200">
              <a:buFont typeface="+mj-lt"/>
              <a:buAutoNum type="arabicPeriod"/>
            </a:pPr>
            <a:r>
              <a:rPr dirty="0">
                <a:latin typeface="Arial" panose="020B0604020202020204" pitchFamily="34" charset="0"/>
                <a:cs typeface="Arial" panose="020B0604020202020204" pitchFamily="34" charset="0"/>
              </a:rPr>
              <a:t>ÜNİDES </a:t>
            </a:r>
            <a:r>
              <a:rPr dirty="0" err="1">
                <a:latin typeface="Arial" panose="020B0604020202020204" pitchFamily="34" charset="0"/>
                <a:cs typeface="Arial" panose="020B0604020202020204" pitchFamily="34" charset="0"/>
              </a:rPr>
              <a:t>Nedir</a:t>
            </a:r>
            <a:r>
              <a:rPr dirty="0">
                <a:latin typeface="Arial" panose="020B0604020202020204" pitchFamily="34" charset="0"/>
                <a:cs typeface="Arial" panose="020B0604020202020204" pitchFamily="34" charset="0"/>
              </a:rPr>
              <a:t>?</a:t>
            </a:r>
          </a:p>
          <a:p>
            <a:pPr marL="457200" indent="-457200">
              <a:buFont typeface="+mj-lt"/>
              <a:buAutoNum type="arabicPeriod"/>
            </a:pPr>
            <a:r>
              <a:rPr lang="tr-TR" dirty="0">
                <a:latin typeface="Arial" panose="020B0604020202020204" pitchFamily="34" charset="0"/>
                <a:cs typeface="Arial" panose="020B0604020202020204" pitchFamily="34" charset="0"/>
              </a:rPr>
              <a:t>Bayburt Üniversitesi ÜNİDES İstatistikleri</a:t>
            </a:r>
          </a:p>
          <a:p>
            <a:pPr marL="457200" indent="-457200">
              <a:buFont typeface="+mj-lt"/>
              <a:buAutoNum type="arabicPeriod"/>
            </a:pPr>
            <a:r>
              <a:rPr dirty="0" err="1">
                <a:latin typeface="Arial" panose="020B0604020202020204" pitchFamily="34" charset="0"/>
                <a:cs typeface="Arial" panose="020B0604020202020204" pitchFamily="34" charset="0"/>
              </a:rPr>
              <a:t>Başvuru</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Şartları</a:t>
            </a:r>
            <a:endParaRPr dirty="0">
              <a:latin typeface="Arial" panose="020B0604020202020204" pitchFamily="34" charset="0"/>
              <a:cs typeface="Arial" panose="020B0604020202020204" pitchFamily="34" charset="0"/>
            </a:endParaRPr>
          </a:p>
          <a:p>
            <a:pPr marL="457200" indent="-457200">
              <a:buFont typeface="+mj-lt"/>
              <a:buAutoNum type="arabicPeriod"/>
            </a:pPr>
            <a:r>
              <a:rPr lang="tr-TR" dirty="0">
                <a:latin typeface="Arial" panose="020B0604020202020204" pitchFamily="34" charset="0"/>
                <a:cs typeface="Arial" panose="020B0604020202020204" pitchFamily="34" charset="0"/>
              </a:rPr>
              <a:t>ÜNİDES Konu Başlıkları</a:t>
            </a:r>
          </a:p>
          <a:p>
            <a:pPr marL="457200" indent="-457200">
              <a:buFont typeface="+mj-lt"/>
              <a:buAutoNum type="arabicPeriod"/>
            </a:pPr>
            <a:r>
              <a:rPr dirty="0" err="1">
                <a:latin typeface="Arial" panose="020B0604020202020204" pitchFamily="34" charset="0"/>
                <a:cs typeface="Arial" panose="020B0604020202020204" pitchFamily="34" charset="0"/>
              </a:rPr>
              <a:t>Destek</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Miktarı</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ve</a:t>
            </a:r>
            <a:r>
              <a:rPr dirty="0">
                <a:latin typeface="Arial" panose="020B0604020202020204" pitchFamily="34" charset="0"/>
                <a:cs typeface="Arial" panose="020B0604020202020204" pitchFamily="34" charset="0"/>
              </a:rPr>
              <a:t> Mali </a:t>
            </a:r>
            <a:r>
              <a:rPr dirty="0" err="1">
                <a:latin typeface="Arial" panose="020B0604020202020204" pitchFamily="34" charset="0"/>
                <a:cs typeface="Arial" panose="020B0604020202020204" pitchFamily="34" charset="0"/>
              </a:rPr>
              <a:t>Süreçler</a:t>
            </a:r>
            <a:endParaRPr dirty="0">
              <a:latin typeface="Arial" panose="020B0604020202020204" pitchFamily="34" charset="0"/>
              <a:cs typeface="Arial" panose="020B0604020202020204" pitchFamily="34" charset="0"/>
            </a:endParaRPr>
          </a:p>
          <a:p>
            <a:pPr marL="457200" indent="-457200">
              <a:buFont typeface="+mj-lt"/>
              <a:buAutoNum type="arabicPeriod"/>
            </a:pPr>
            <a:r>
              <a:rPr lang="tr-TR" dirty="0">
                <a:latin typeface="Arial" panose="020B0604020202020204" pitchFamily="34" charset="0"/>
                <a:cs typeface="Arial" panose="020B0604020202020204" pitchFamily="34" charset="0"/>
              </a:rPr>
              <a:t>Görünürlük ve İletişim Kuralları</a:t>
            </a:r>
          </a:p>
          <a:p>
            <a:pPr marL="457200" indent="-457200">
              <a:buFont typeface="+mj-lt"/>
              <a:buAutoNum type="arabicPeriod"/>
            </a:pPr>
            <a:r>
              <a:rPr dirty="0" err="1">
                <a:latin typeface="Arial" panose="020B0604020202020204" pitchFamily="34" charset="0"/>
                <a:cs typeface="Arial" panose="020B0604020202020204" pitchFamily="34" charset="0"/>
              </a:rPr>
              <a:t>Başvuru</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Süreci</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ve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Gerekli</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Belgeler</a:t>
            </a:r>
            <a:endParaRPr dirty="0">
              <a:latin typeface="Arial" panose="020B0604020202020204" pitchFamily="34" charset="0"/>
              <a:cs typeface="Arial" panose="020B0604020202020204" pitchFamily="34" charset="0"/>
            </a:endParaRPr>
          </a:p>
          <a:p>
            <a:pPr marL="457200" indent="-457200">
              <a:buFont typeface="+mj-lt"/>
              <a:buAutoNum type="arabicPeriod"/>
            </a:pPr>
            <a:r>
              <a:rPr dirty="0" err="1">
                <a:latin typeface="Arial" panose="020B0604020202020204" pitchFamily="34" charset="0"/>
                <a:cs typeface="Arial" panose="020B0604020202020204" pitchFamily="34" charset="0"/>
              </a:rPr>
              <a:t>Proje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Değerlendirme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Kriterleri</a:t>
            </a:r>
            <a:endParaRPr dirty="0">
              <a:latin typeface="Arial" panose="020B0604020202020204" pitchFamily="34" charset="0"/>
              <a:cs typeface="Arial" panose="020B0604020202020204" pitchFamily="34" charset="0"/>
            </a:endParaRPr>
          </a:p>
          <a:p>
            <a:pPr marL="457200" indent="-457200">
              <a:buFont typeface="+mj-lt"/>
              <a:buAutoNum type="arabicPeriod"/>
            </a:pPr>
            <a:r>
              <a:rPr dirty="0" err="1">
                <a:latin typeface="Arial" panose="020B0604020202020204" pitchFamily="34" charset="0"/>
                <a:cs typeface="Arial" panose="020B0604020202020204" pitchFamily="34" charset="0"/>
              </a:rPr>
              <a:t>Proje</a:t>
            </a:r>
            <a:r>
              <a:rPr dirty="0">
                <a:latin typeface="Arial" panose="020B0604020202020204" pitchFamily="34" charset="0"/>
                <a:cs typeface="Arial" panose="020B0604020202020204" pitchFamily="34" charset="0"/>
              </a:rPr>
              <a:t> </a:t>
            </a:r>
            <a:r>
              <a:rPr dirty="0" err="1">
                <a:latin typeface="Arial" panose="020B0604020202020204" pitchFamily="34" charset="0"/>
                <a:cs typeface="Arial" panose="020B0604020202020204" pitchFamily="34" charset="0"/>
              </a:rPr>
              <a:t>Öneriler</a:t>
            </a:r>
            <a:r>
              <a:rPr lang="tr-TR" dirty="0">
                <a:latin typeface="Arial" panose="020B0604020202020204" pitchFamily="34" charset="0"/>
                <a:cs typeface="Arial" panose="020B0604020202020204" pitchFamily="34" charset="0"/>
              </a:rPr>
              <a:t>i</a:t>
            </a:r>
            <a:endParaRPr dirty="0">
              <a:latin typeface="Arial" panose="020B0604020202020204" pitchFamily="34" charset="0"/>
              <a:cs typeface="Arial" panose="020B0604020202020204" pitchFamily="34" charset="0"/>
            </a:endParaRPr>
          </a:p>
        </p:txBody>
      </p:sp>
      <p:sp>
        <p:nvSpPr>
          <p:cNvPr id="16" name="Text 0">
            <a:extLst>
              <a:ext uri="{FF2B5EF4-FFF2-40B4-BE49-F238E27FC236}">
                <a16:creationId xmlns:a16="http://schemas.microsoft.com/office/drawing/2014/main" id="{9AE8D13C-E546-4CFD-A293-FE330EC17244}"/>
              </a:ext>
            </a:extLst>
          </p:cNvPr>
          <p:cNvSpPr/>
          <p:nvPr/>
        </p:nvSpPr>
        <p:spPr>
          <a:xfrm>
            <a:off x="335360" y="547012"/>
            <a:ext cx="11686708" cy="708779"/>
          </a:xfrm>
          <a:prstGeom prst="rect">
            <a:avLst/>
          </a:prstGeom>
          <a:noFill/>
          <a:ln/>
        </p:spPr>
        <p:txBody>
          <a:bodyPr wrap="none" lIns="0" tIns="0" rIns="0" bIns="0" rtlCol="0" anchor="t"/>
          <a:lstStyle/>
          <a:p>
            <a:pPr marL="0" indent="0">
              <a:lnSpc>
                <a:spcPts val="55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Sunum Akışı</a:t>
            </a:r>
            <a:endParaRPr lang="en-US" sz="4400"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C60AE028-93E1-42E6-9A7E-B300E0766710}"/>
              </a:ext>
            </a:extLst>
          </p:cNvPr>
          <p:cNvPicPr>
            <a:picLocks noChangeAspect="1"/>
          </p:cNvPicPr>
          <p:nvPr/>
        </p:nvPicPr>
        <p:blipFill rotWithShape="1">
          <a:blip r:embed="rId2"/>
          <a:srcRect l="2996" t="2653" r="2203" b="27859"/>
          <a:stretch/>
        </p:blipFill>
        <p:spPr>
          <a:xfrm>
            <a:off x="5699472" y="1052736"/>
            <a:ext cx="5760640" cy="4190330"/>
          </a:xfrm>
          <a:prstGeom prst="rect">
            <a:avLst/>
          </a:prstGeom>
          <a:ln>
            <a:solidFill>
              <a:schemeClr val="tx1"/>
            </a:solidFill>
          </a:ln>
        </p:spPr>
      </p:pic>
    </p:spTree>
    <p:extLst>
      <p:ext uri="{BB962C8B-B14F-4D97-AF65-F5344CB8AC3E}">
        <p14:creationId xmlns:p14="http://schemas.microsoft.com/office/powerpoint/2010/main" val="619203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20</a:t>
            </a:fld>
            <a:endParaRPr lang="tr-TR" dirty="0"/>
          </a:p>
        </p:txBody>
      </p:sp>
      <p:pic>
        <p:nvPicPr>
          <p:cNvPr id="3" name="Resim 2">
            <a:extLst>
              <a:ext uri="{FF2B5EF4-FFF2-40B4-BE49-F238E27FC236}">
                <a16:creationId xmlns:a16="http://schemas.microsoft.com/office/drawing/2014/main" id="{A4242192-33A0-42B0-88AE-8350FF915C97}"/>
              </a:ext>
            </a:extLst>
          </p:cNvPr>
          <p:cNvPicPr>
            <a:picLocks noChangeAspect="1"/>
          </p:cNvPicPr>
          <p:nvPr/>
        </p:nvPicPr>
        <p:blipFill>
          <a:blip r:embed="rId2"/>
          <a:stretch>
            <a:fillRect/>
          </a:stretch>
        </p:blipFill>
        <p:spPr>
          <a:xfrm>
            <a:off x="2208131" y="138395"/>
            <a:ext cx="7775737" cy="6381865"/>
          </a:xfrm>
          <a:prstGeom prst="rect">
            <a:avLst/>
          </a:prstGeom>
        </p:spPr>
      </p:pic>
    </p:spTree>
    <p:extLst>
      <p:ext uri="{BB962C8B-B14F-4D97-AF65-F5344CB8AC3E}">
        <p14:creationId xmlns:p14="http://schemas.microsoft.com/office/powerpoint/2010/main" val="135590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52619CDF-E88B-4337-ADB6-BA6B3EBE49C8}"/>
              </a:ext>
            </a:extLst>
          </p:cNvPr>
          <p:cNvSpPr>
            <a:spLocks noGrp="1"/>
          </p:cNvSpPr>
          <p:nvPr>
            <p:ph type="body" sz="quarter" idx="18"/>
          </p:nvPr>
        </p:nvSpPr>
        <p:spPr>
          <a:xfrm>
            <a:off x="0" y="2708920"/>
            <a:ext cx="12192000" cy="504825"/>
          </a:xfrm>
        </p:spPr>
        <p:txBody>
          <a:bodyPr>
            <a:noAutofit/>
          </a:bodyPr>
          <a:lstStyle/>
          <a:p>
            <a:pPr algn="ctr"/>
            <a:r>
              <a:rPr lang="tr-TR" sz="3200" b="1" dirty="0"/>
              <a:t>ÜNİDES Projeleri Değerlendirme Kriterleri</a:t>
            </a:r>
          </a:p>
        </p:txBody>
      </p:sp>
      <p:sp>
        <p:nvSpPr>
          <p:cNvPr id="5" name="Veri Yer Tutucusu 4">
            <a:extLst>
              <a:ext uri="{FF2B5EF4-FFF2-40B4-BE49-F238E27FC236}">
                <a16:creationId xmlns:a16="http://schemas.microsoft.com/office/drawing/2014/main" id="{74C08AE9-ECE3-4E48-951D-C0115A093C08}"/>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877C8256-7D39-497B-8259-CE39462C569E}"/>
              </a:ext>
            </a:extLst>
          </p:cNvPr>
          <p:cNvSpPr>
            <a:spLocks noGrp="1"/>
          </p:cNvSpPr>
          <p:nvPr>
            <p:ph type="sldNum" sz="quarter" idx="17"/>
          </p:nvPr>
        </p:nvSpPr>
        <p:spPr/>
        <p:txBody>
          <a:bodyPr/>
          <a:lstStyle/>
          <a:p>
            <a:fld id="{44E2198E-22F6-4CB8-A605-079F15B3062E}" type="slidenum">
              <a:rPr lang="tr-TR" smtClean="0"/>
              <a:pPr/>
              <a:t>21</a:t>
            </a:fld>
            <a:endParaRPr lang="tr-TR" dirty="0"/>
          </a:p>
        </p:txBody>
      </p:sp>
    </p:spTree>
    <p:extLst>
      <p:ext uri="{BB962C8B-B14F-4D97-AF65-F5344CB8AC3E}">
        <p14:creationId xmlns:p14="http://schemas.microsoft.com/office/powerpoint/2010/main" val="292759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22</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479646" y="1228397"/>
            <a:ext cx="8667712" cy="4708981"/>
          </a:xfrm>
          <a:prstGeom prst="rect">
            <a:avLst/>
          </a:prstGeom>
          <a:noFill/>
        </p:spPr>
        <p:txBody>
          <a:bodyPr wrap="square">
            <a:spAutoFit/>
          </a:bodyPr>
          <a:lstStyle/>
          <a:p>
            <a:r>
              <a:rPr lang="tr-TR" sz="2000" b="1" kern="100" dirty="0">
                <a:effectLst/>
                <a:latin typeface="Arial" panose="020B0604020202020204" pitchFamily="34" charset="0"/>
                <a:ea typeface="Open Sans" panose="020B0606030504020204" pitchFamily="34" charset="0"/>
                <a:cs typeface="Arial" panose="020B0604020202020204" pitchFamily="34" charset="0"/>
              </a:rPr>
              <a:t>Gençlik Politikalarına Uygunluk (40 Puan)</a:t>
            </a:r>
          </a:p>
          <a:p>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kern="100" dirty="0">
                <a:effectLst/>
                <a:latin typeface="Arial" panose="020B0604020202020204" pitchFamily="34" charset="0"/>
                <a:ea typeface="Open Sans" panose="020B0606030504020204" pitchFamily="34" charset="0"/>
                <a:cs typeface="Arial" panose="020B0604020202020204" pitchFamily="34" charset="0"/>
              </a:rPr>
              <a:t>GSB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Gençlik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Politikaları</a:t>
            </a:r>
            <a:r>
              <a:rPr lang="en-US" sz="2000" kern="100" dirty="0">
                <a:effectLst/>
                <a:latin typeface="Arial" panose="020B0604020202020204" pitchFamily="34" charset="0"/>
                <a:ea typeface="Open Sans" panose="020B0606030504020204" pitchFamily="34" charset="0"/>
                <a:cs typeface="Arial" panose="020B0604020202020204" pitchFamily="34" charset="0"/>
              </a:rPr>
              <a:t>;</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Eğitim</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Hayat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Boyu</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Etik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İnsani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Değerler</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İstihdam</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Girişimcilik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Mesleki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Eğitim</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Dezavantajli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Gençler</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Sosyal</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İçerme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Sağlik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Çevre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Demokratik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Katilim</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Yurttaşlik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Bilinci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Kültür</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Sanat</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Bilim</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Teknoloji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Uluslararasi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Alanda</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Gençlik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Kültürlerarasi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Diyalog</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Serbest</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Zamanlarin</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Değerlendirilmesi</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Gençlik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Bilgilendirmesi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457200" lvl="0" indent="-457200">
              <a:buFont typeface="+mj-lt"/>
              <a:buAutoNum type="arabicPeriod"/>
            </a:pPr>
            <a:r>
              <a:rPr lang="en-US" sz="2000" kern="100" dirty="0" err="1">
                <a:effectLst/>
                <a:latin typeface="Arial" panose="020B0604020202020204" pitchFamily="34" charset="0"/>
                <a:ea typeface="Open Sans" panose="020B0606030504020204" pitchFamily="34" charset="0"/>
                <a:cs typeface="Arial" panose="020B0604020202020204" pitchFamily="34" charset="0"/>
              </a:rPr>
              <a:t>Gönüllülük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Hareketlilik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p:txBody>
      </p:sp>
      <p:sp>
        <p:nvSpPr>
          <p:cNvPr id="9" name="Text 0">
            <a:extLst>
              <a:ext uri="{FF2B5EF4-FFF2-40B4-BE49-F238E27FC236}">
                <a16:creationId xmlns:a16="http://schemas.microsoft.com/office/drawing/2014/main" id="{A154807A-FCB1-4F07-8FDC-010DCA528A73}"/>
              </a:ext>
            </a:extLst>
          </p:cNvPr>
          <p:cNvSpPr/>
          <p:nvPr/>
        </p:nvSpPr>
        <p:spPr>
          <a:xfrm>
            <a:off x="479646" y="334069"/>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Değerlendirme </a:t>
            </a:r>
          </a:p>
        </p:txBody>
      </p:sp>
    </p:spTree>
    <p:extLst>
      <p:ext uri="{BB962C8B-B14F-4D97-AF65-F5344CB8AC3E}">
        <p14:creationId xmlns:p14="http://schemas.microsoft.com/office/powerpoint/2010/main" val="240999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23</a:t>
            </a:fld>
            <a:endParaRPr lang="tr-TR"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69AD949-FF46-4A43-81ED-0A42975F96BD}"/>
              </a:ext>
            </a:extLst>
          </p:cNvPr>
          <p:cNvSpPr txBox="1"/>
          <p:nvPr/>
        </p:nvSpPr>
        <p:spPr>
          <a:xfrm>
            <a:off x="479376" y="1204909"/>
            <a:ext cx="11233248" cy="3970318"/>
          </a:xfrm>
          <a:prstGeom prst="rect">
            <a:avLst/>
          </a:prstGeom>
          <a:noFill/>
        </p:spPr>
        <p:txBody>
          <a:bodyPr wrap="square">
            <a:spAutoFit/>
          </a:bodyPr>
          <a:lstStyle/>
          <a:p>
            <a:r>
              <a:rPr lang="tr-TR" b="1" kern="100" dirty="0">
                <a:effectLst/>
                <a:latin typeface="Arial" panose="020B0604020202020204" pitchFamily="34" charset="0"/>
                <a:ea typeface="Open Sans" panose="020B0606030504020204" pitchFamily="34" charset="0"/>
                <a:cs typeface="Arial" panose="020B0604020202020204" pitchFamily="34" charset="0"/>
              </a:rPr>
              <a:t>Özgünlük (15 Puan)</a:t>
            </a:r>
            <a:endParaRPr lang="tr-TR" kern="100" dirty="0">
              <a:effectLst/>
              <a:latin typeface="Arial" panose="020B0604020202020204" pitchFamily="34" charset="0"/>
              <a:ea typeface="Open Sans" panose="020B0606030504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Benzersizlik</a:t>
            </a:r>
            <a:r>
              <a:rPr lang="tr-TR" kern="100" dirty="0">
                <a:effectLst/>
                <a:latin typeface="Arial" panose="020B0604020202020204" pitchFamily="34" charset="0"/>
                <a:ea typeface="Open Sans" panose="020B0606030504020204" pitchFamily="34" charset="0"/>
                <a:cs typeface="Arial" panose="020B0604020202020204" pitchFamily="34" charset="0"/>
              </a:rPr>
              <a:t>: Daha önce uygulanmamış bir fikir veya yöntem kullanarak fark yaratın.</a:t>
            </a: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Yerel Dinamiklere Uyum</a:t>
            </a:r>
            <a:r>
              <a:rPr lang="tr-TR" kern="100" dirty="0">
                <a:effectLst/>
                <a:latin typeface="Arial" panose="020B0604020202020204" pitchFamily="34" charset="0"/>
                <a:ea typeface="Open Sans" panose="020B0606030504020204" pitchFamily="34" charset="0"/>
                <a:cs typeface="Arial" panose="020B0604020202020204" pitchFamily="34" charset="0"/>
              </a:rPr>
              <a:t>: Projeyi bulunduğunuz bölgenin kültürel ve sosyal yapısına uygun hale getirin.</a:t>
            </a: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Yenilikçi Teknolojiler</a:t>
            </a:r>
            <a:r>
              <a:rPr lang="tr-TR" kern="100" dirty="0">
                <a:effectLst/>
                <a:latin typeface="Arial" panose="020B0604020202020204" pitchFamily="34" charset="0"/>
                <a:ea typeface="Open Sans" panose="020B0606030504020204" pitchFamily="34" charset="0"/>
                <a:cs typeface="Arial" panose="020B0604020202020204" pitchFamily="34" charset="0"/>
              </a:rPr>
              <a:t>: Projede, yapay zeka, artırılmış gerçeklik gibi modern teknolojileri entegre edin.</a:t>
            </a: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Sanat ve Bilim Buluşması</a:t>
            </a:r>
            <a:r>
              <a:rPr lang="tr-TR" kern="100" dirty="0">
                <a:effectLst/>
                <a:latin typeface="Arial" panose="020B0604020202020204" pitchFamily="34" charset="0"/>
                <a:ea typeface="Open Sans" panose="020B0606030504020204" pitchFamily="34" charset="0"/>
                <a:cs typeface="Arial" panose="020B0604020202020204" pitchFamily="34" charset="0"/>
              </a:rPr>
              <a:t>: Sanatsal bir projeyi bilimsel bir yaklaşımla birleştirerek dikkat çekici bir model oluşturabilirsiniz.</a:t>
            </a:r>
          </a:p>
          <a:p>
            <a:pPr marL="342900" lvl="0" indent="-342900">
              <a:buSzPts val="1000"/>
              <a:buFont typeface="Symbol" panose="05050102010706020507" pitchFamily="18" charset="2"/>
              <a:buChar char=""/>
              <a:tabLst>
                <a:tab pos="457200" algn="l"/>
              </a:tabLst>
            </a:pPr>
            <a:endParaRPr lang="tr-TR" kern="100" dirty="0">
              <a:effectLst/>
              <a:latin typeface="Arial" panose="020B0604020202020204" pitchFamily="34" charset="0"/>
              <a:ea typeface="Open Sans" panose="020B0606030504020204" pitchFamily="34" charset="0"/>
              <a:cs typeface="Arial" panose="020B0604020202020204" pitchFamily="34" charset="0"/>
            </a:endParaRPr>
          </a:p>
          <a:p>
            <a:r>
              <a:rPr lang="tr-TR" b="1" kern="100" dirty="0">
                <a:effectLst/>
                <a:latin typeface="Arial" panose="020B0604020202020204" pitchFamily="34" charset="0"/>
                <a:ea typeface="Open Sans" panose="020B0606030504020204" pitchFamily="34" charset="0"/>
                <a:cs typeface="Arial" panose="020B0604020202020204" pitchFamily="34" charset="0"/>
              </a:rPr>
              <a:t>Gençlerin Gelişimine Katkı (15 Puan)</a:t>
            </a:r>
            <a:endParaRPr lang="tr-TR" kern="100" dirty="0">
              <a:effectLst/>
              <a:latin typeface="Arial" panose="020B0604020202020204" pitchFamily="34" charset="0"/>
              <a:ea typeface="Open Sans" panose="020B060603050402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Kişisel Gelişim</a:t>
            </a:r>
            <a:r>
              <a:rPr lang="tr-TR" kern="100" dirty="0">
                <a:effectLst/>
                <a:latin typeface="Arial" panose="020B0604020202020204" pitchFamily="34" charset="0"/>
                <a:ea typeface="Open Sans" panose="020B0606030504020204" pitchFamily="34" charset="0"/>
                <a:cs typeface="Arial" panose="020B0604020202020204" pitchFamily="34" charset="0"/>
              </a:rPr>
              <a:t>: Gençlerin liderlik, iletişim, takım çalışması gibi becerilerini geliştiren aktiviteler planlayın.</a:t>
            </a: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Eğitim Programları</a:t>
            </a:r>
            <a:r>
              <a:rPr lang="tr-TR" kern="100" dirty="0">
                <a:effectLst/>
                <a:latin typeface="Arial" panose="020B0604020202020204" pitchFamily="34" charset="0"/>
                <a:ea typeface="Open Sans" panose="020B0606030504020204" pitchFamily="34" charset="0"/>
                <a:cs typeface="Arial" panose="020B0604020202020204" pitchFamily="34" charset="0"/>
              </a:rPr>
              <a:t>: Proje kapsamında gençlere yönelik ücretsiz eğitimler, seminerler veya atölyeler düzenleyin.</a:t>
            </a:r>
          </a:p>
          <a:p>
            <a:pPr marL="342900" lvl="0" indent="-342900">
              <a:buSzPts val="1000"/>
              <a:buFont typeface="Symbol" panose="05050102010706020507" pitchFamily="18" charset="2"/>
              <a:buChar char=""/>
              <a:tabLst>
                <a:tab pos="457200" algn="l"/>
              </a:tabLst>
            </a:pPr>
            <a:r>
              <a:rPr lang="tr-TR" b="1" kern="100" dirty="0" err="1">
                <a:effectLst/>
                <a:latin typeface="Arial" panose="020B0604020202020204" pitchFamily="34" charset="0"/>
                <a:ea typeface="Open Sans" panose="020B0606030504020204" pitchFamily="34" charset="0"/>
                <a:cs typeface="Arial" panose="020B0604020202020204" pitchFamily="34" charset="0"/>
              </a:rPr>
              <a:t>Mentorluk</a:t>
            </a:r>
            <a:r>
              <a:rPr lang="tr-TR" kern="100" dirty="0">
                <a:effectLst/>
                <a:latin typeface="Arial" panose="020B0604020202020204" pitchFamily="34" charset="0"/>
                <a:ea typeface="Open Sans" panose="020B0606030504020204" pitchFamily="34" charset="0"/>
                <a:cs typeface="Arial" panose="020B0604020202020204" pitchFamily="34" charset="0"/>
              </a:rPr>
              <a:t>: Gençlere projede rehberlik edecek uzmanlar veya </a:t>
            </a:r>
            <a:r>
              <a:rPr lang="tr-TR" kern="100" dirty="0" err="1">
                <a:effectLst/>
                <a:latin typeface="Arial" panose="020B0604020202020204" pitchFamily="34" charset="0"/>
                <a:ea typeface="Open Sans" panose="020B0606030504020204" pitchFamily="34" charset="0"/>
                <a:cs typeface="Arial" panose="020B0604020202020204" pitchFamily="34" charset="0"/>
              </a:rPr>
              <a:t>mentorlar</a:t>
            </a:r>
            <a:r>
              <a:rPr lang="tr-TR" kern="100" dirty="0">
                <a:effectLst/>
                <a:latin typeface="Arial" panose="020B0604020202020204" pitchFamily="34" charset="0"/>
                <a:ea typeface="Open Sans" panose="020B0606030504020204" pitchFamily="34" charset="0"/>
                <a:cs typeface="Arial" panose="020B0604020202020204" pitchFamily="34" charset="0"/>
              </a:rPr>
              <a:t> sağlayarak bireysel gelişimlerini destekleyin.</a:t>
            </a:r>
          </a:p>
          <a:p>
            <a:pPr marL="342900" lvl="0" indent="-342900">
              <a:buSzPts val="1000"/>
              <a:buFont typeface="Symbol" panose="05050102010706020507" pitchFamily="18" charset="2"/>
              <a:buChar char=""/>
              <a:tabLst>
                <a:tab pos="457200" algn="l"/>
              </a:tabLst>
            </a:pPr>
            <a:r>
              <a:rPr lang="tr-TR" b="1" kern="100" dirty="0">
                <a:effectLst/>
                <a:latin typeface="Arial" panose="020B0604020202020204" pitchFamily="34" charset="0"/>
                <a:ea typeface="Open Sans" panose="020B0606030504020204" pitchFamily="34" charset="0"/>
                <a:cs typeface="Arial" panose="020B0604020202020204" pitchFamily="34" charset="0"/>
              </a:rPr>
              <a:t>Erişilebilirlik</a:t>
            </a:r>
            <a:r>
              <a:rPr lang="tr-TR" kern="100" dirty="0">
                <a:effectLst/>
                <a:latin typeface="Arial" panose="020B0604020202020204" pitchFamily="34" charset="0"/>
                <a:ea typeface="Open Sans" panose="020B0606030504020204" pitchFamily="34" charset="0"/>
                <a:cs typeface="Arial" panose="020B0604020202020204" pitchFamily="34" charset="0"/>
              </a:rPr>
              <a:t>: Projeyi farklı </a:t>
            </a:r>
            <a:r>
              <a:rPr lang="tr-TR" kern="100" dirty="0" err="1">
                <a:effectLst/>
                <a:latin typeface="Arial" panose="020B0604020202020204" pitchFamily="34" charset="0"/>
                <a:ea typeface="Open Sans" panose="020B0606030504020204" pitchFamily="34" charset="0"/>
                <a:cs typeface="Arial" panose="020B0604020202020204" pitchFamily="34" charset="0"/>
              </a:rPr>
              <a:t>sosyo</a:t>
            </a:r>
            <a:r>
              <a:rPr lang="tr-TR" kern="100" dirty="0">
                <a:effectLst/>
                <a:latin typeface="Arial" panose="020B0604020202020204" pitchFamily="34" charset="0"/>
                <a:ea typeface="Open Sans" panose="020B0606030504020204" pitchFamily="34" charset="0"/>
                <a:cs typeface="Arial" panose="020B0604020202020204" pitchFamily="34" charset="0"/>
              </a:rPr>
              <a:t>-ekonomik gruplardan gençlerin erişebileceği şekilde tasarlayın.</a:t>
            </a:r>
          </a:p>
        </p:txBody>
      </p:sp>
      <p:sp>
        <p:nvSpPr>
          <p:cNvPr id="2" name="Text 0">
            <a:extLst>
              <a:ext uri="{FF2B5EF4-FFF2-40B4-BE49-F238E27FC236}">
                <a16:creationId xmlns:a16="http://schemas.microsoft.com/office/drawing/2014/main" id="{DA922823-90F5-9729-F300-53B2977A16D9}"/>
              </a:ext>
            </a:extLst>
          </p:cNvPr>
          <p:cNvSpPr/>
          <p:nvPr/>
        </p:nvSpPr>
        <p:spPr>
          <a:xfrm>
            <a:off x="479646" y="334069"/>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Değerlendirme </a:t>
            </a:r>
          </a:p>
        </p:txBody>
      </p:sp>
    </p:spTree>
    <p:extLst>
      <p:ext uri="{BB962C8B-B14F-4D97-AF65-F5344CB8AC3E}">
        <p14:creationId xmlns:p14="http://schemas.microsoft.com/office/powerpoint/2010/main" val="2835428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24</a:t>
            </a:fld>
            <a:endParaRPr lang="tr-TR"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69AD949-FF46-4A43-81ED-0A42975F96BD}"/>
              </a:ext>
            </a:extLst>
          </p:cNvPr>
          <p:cNvSpPr txBox="1"/>
          <p:nvPr/>
        </p:nvSpPr>
        <p:spPr>
          <a:xfrm>
            <a:off x="335360" y="1100387"/>
            <a:ext cx="11233248" cy="4708981"/>
          </a:xfrm>
          <a:prstGeom prst="rect">
            <a:avLst/>
          </a:prstGeom>
          <a:noFill/>
        </p:spPr>
        <p:txBody>
          <a:bodyPr wrap="square">
            <a:spAutoFit/>
          </a:bodyPr>
          <a:lstStyle/>
          <a:p>
            <a:r>
              <a:rPr lang="tr-TR" sz="2000" b="1" kern="100" dirty="0">
                <a:effectLst/>
                <a:latin typeface="Arial" panose="020B0604020202020204" pitchFamily="34" charset="0"/>
                <a:ea typeface="Open Sans" panose="020B0606030504020204" pitchFamily="34" charset="0"/>
                <a:cs typeface="Arial" panose="020B0604020202020204" pitchFamily="34" charset="0"/>
              </a:rPr>
              <a:t>Uygulanabilirlik ve Sürdürülebilirlik (15 Puan)</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342900" lvl="0" indent="-342900">
              <a:buSzPts val="1000"/>
              <a:buFont typeface="Courier New" panose="02070309020205020404" pitchFamily="49" charset="0"/>
              <a:buChar char="o"/>
              <a:tabLst>
                <a:tab pos="457200" algn="l"/>
              </a:tabLst>
            </a:pPr>
            <a:r>
              <a:rPr lang="tr-TR" sz="2000" b="1" kern="100" dirty="0">
                <a:effectLst/>
                <a:latin typeface="Arial" panose="020B0604020202020204" pitchFamily="34" charset="0"/>
                <a:ea typeface="Open Sans" panose="020B0606030504020204" pitchFamily="34" charset="0"/>
                <a:cs typeface="Arial" panose="020B0604020202020204" pitchFamily="34" charset="0"/>
              </a:rPr>
              <a:t>Kaynak Planlaması</a:t>
            </a:r>
            <a:r>
              <a:rPr lang="tr-TR" sz="2000" kern="100" dirty="0">
                <a:effectLst/>
                <a:latin typeface="Arial" panose="020B0604020202020204" pitchFamily="34" charset="0"/>
                <a:ea typeface="Open Sans" panose="020B0606030504020204" pitchFamily="34" charset="0"/>
                <a:cs typeface="Arial" panose="020B0604020202020204" pitchFamily="34" charset="0"/>
              </a:rPr>
              <a:t>: Proje için gerekli insan gücü, bütçe ve lojistik ihtiyaçlarını gerçekçi bir şekilde planlayın.</a:t>
            </a:r>
          </a:p>
          <a:p>
            <a:pPr marL="342900" lvl="0" indent="-342900">
              <a:buSzPts val="1000"/>
              <a:buFont typeface="Courier New" panose="02070309020205020404" pitchFamily="49" charset="0"/>
              <a:buChar char="o"/>
              <a:tabLst>
                <a:tab pos="457200" algn="l"/>
              </a:tabLst>
            </a:pPr>
            <a:r>
              <a:rPr lang="tr-TR" sz="2000" b="1" kern="100" dirty="0">
                <a:effectLst/>
                <a:latin typeface="Arial" panose="020B0604020202020204" pitchFamily="34" charset="0"/>
                <a:ea typeface="Open Sans" panose="020B0606030504020204" pitchFamily="34" charset="0"/>
                <a:cs typeface="Arial" panose="020B0604020202020204" pitchFamily="34" charset="0"/>
              </a:rPr>
              <a:t>Uzun Vadeli Etki</a:t>
            </a:r>
            <a:r>
              <a:rPr lang="tr-TR" sz="2000" kern="100" dirty="0">
                <a:effectLst/>
                <a:latin typeface="Arial" panose="020B0604020202020204" pitchFamily="34" charset="0"/>
                <a:ea typeface="Open Sans" panose="020B0606030504020204" pitchFamily="34" charset="0"/>
                <a:cs typeface="Arial" panose="020B0604020202020204" pitchFamily="34" charset="0"/>
              </a:rPr>
              <a:t>: Projenin sadece uygulama sürecinde değil, sonrasında da sürdürülebilir bir etkisi olmasını hedefleyin.</a:t>
            </a:r>
          </a:p>
          <a:p>
            <a:pPr marL="342900" lvl="0" indent="-342900">
              <a:buSzPts val="1000"/>
              <a:buFont typeface="Courier New" panose="02070309020205020404" pitchFamily="49" charset="0"/>
              <a:buChar char="o"/>
              <a:tabLst>
                <a:tab pos="457200" algn="l"/>
              </a:tabLst>
            </a:pPr>
            <a:r>
              <a:rPr lang="tr-TR" sz="2000" b="1" kern="100" dirty="0">
                <a:effectLst/>
                <a:latin typeface="Arial" panose="020B0604020202020204" pitchFamily="34" charset="0"/>
                <a:ea typeface="Open Sans" panose="020B0606030504020204" pitchFamily="34" charset="0"/>
                <a:cs typeface="Arial" panose="020B0604020202020204" pitchFamily="34" charset="0"/>
              </a:rPr>
              <a:t>Ortaklıklar</a:t>
            </a:r>
            <a:r>
              <a:rPr lang="tr-TR" sz="2000" kern="100" dirty="0">
                <a:effectLst/>
                <a:latin typeface="Arial" panose="020B0604020202020204" pitchFamily="34" charset="0"/>
                <a:ea typeface="Open Sans" panose="020B0606030504020204" pitchFamily="34" charset="0"/>
                <a:cs typeface="Arial" panose="020B0604020202020204" pitchFamily="34" charset="0"/>
              </a:rPr>
              <a:t>: Kamu ve özel sektör iş birliği ile projenizin uygulanabilirliğini güçlendirin.</a:t>
            </a:r>
          </a:p>
          <a:p>
            <a:pPr marL="342900" lvl="0" indent="-342900">
              <a:buSzPts val="1000"/>
              <a:buFont typeface="Courier New" panose="02070309020205020404" pitchFamily="49" charset="0"/>
              <a:buChar char="o"/>
              <a:tabLst>
                <a:tab pos="457200" algn="l"/>
              </a:tabLst>
            </a:pPr>
            <a:r>
              <a:rPr lang="tr-TR" sz="2000" b="1" kern="100" dirty="0">
                <a:effectLst/>
                <a:latin typeface="Arial" panose="020B0604020202020204" pitchFamily="34" charset="0"/>
                <a:ea typeface="Open Sans" panose="020B0606030504020204" pitchFamily="34" charset="0"/>
                <a:cs typeface="Arial" panose="020B0604020202020204" pitchFamily="34" charset="0"/>
              </a:rPr>
              <a:t>Doğru Ölçeklendirme</a:t>
            </a:r>
            <a:r>
              <a:rPr lang="tr-TR" sz="2000" kern="100" dirty="0">
                <a:effectLst/>
                <a:latin typeface="Arial" panose="020B0604020202020204" pitchFamily="34" charset="0"/>
                <a:ea typeface="Open Sans" panose="020B0606030504020204" pitchFamily="34" charset="0"/>
                <a:cs typeface="Arial" panose="020B0604020202020204" pitchFamily="34" charset="0"/>
              </a:rPr>
              <a:t>: Projenin boyutunu ve hedef kitlesini kaynaklarınıza uygun şekilde ayarlayın.</a:t>
            </a:r>
          </a:p>
          <a:p>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b="1" kern="100" dirty="0" err="1">
                <a:effectLst/>
                <a:latin typeface="Arial" panose="020B0604020202020204" pitchFamily="34" charset="0"/>
                <a:ea typeface="Open Sans" panose="020B0606030504020204" pitchFamily="34" charset="0"/>
                <a:cs typeface="Arial" panose="020B0604020202020204" pitchFamily="34" charset="0"/>
              </a:rPr>
              <a:t>Gençlerin</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Sorunlarına</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Çözüm</a:t>
            </a:r>
            <a:r>
              <a:rPr lang="en-US" sz="2000" b="1" kern="100" dirty="0">
                <a:effectLst/>
                <a:latin typeface="Arial" panose="020B0604020202020204" pitchFamily="34" charset="0"/>
                <a:ea typeface="Open Sans" panose="020B0606030504020204" pitchFamily="34" charset="0"/>
                <a:cs typeface="Arial" panose="020B0604020202020204" pitchFamily="34" charset="0"/>
              </a:rPr>
              <a:t> (15 Puan)</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342900" indent="-342900">
              <a:buFont typeface="Arial" panose="020B0604020202020204" pitchFamily="34" charset="0"/>
              <a:buChar char="•"/>
            </a:pPr>
            <a:r>
              <a:rPr lang="tr-TR" sz="2000" b="1" kern="100" dirty="0">
                <a:effectLst/>
                <a:latin typeface="Arial" panose="020B0604020202020204" pitchFamily="34" charset="0"/>
                <a:ea typeface="Open Sans" panose="020B0606030504020204" pitchFamily="34" charset="0"/>
                <a:cs typeface="Arial" panose="020B0604020202020204" pitchFamily="34" charset="0"/>
              </a:rPr>
              <a:t>Eğitimde Eşitsizliklere Çözüm ve Destek</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342900" indent="-342900">
              <a:buFont typeface="Arial" panose="020B0604020202020204" pitchFamily="34" charset="0"/>
              <a:buChar char="•"/>
            </a:pPr>
            <a:r>
              <a:rPr lang="tr-TR" sz="2000" b="1" kern="100" dirty="0">
                <a:effectLst/>
                <a:latin typeface="Arial" panose="020B0604020202020204" pitchFamily="34" charset="0"/>
                <a:ea typeface="Open Sans" panose="020B0606030504020204" pitchFamily="34" charset="0"/>
                <a:cs typeface="Arial" panose="020B0604020202020204" pitchFamily="34" charset="0"/>
              </a:rPr>
              <a:t>İş ve Kariyer Planlama Zorlukları</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342900" indent="-342900">
              <a:buFont typeface="Arial" panose="020B0604020202020204" pitchFamily="34" charset="0"/>
              <a:buChar char="•"/>
            </a:pPr>
            <a:r>
              <a:rPr lang="tr-TR" sz="2000" b="1" kern="100" dirty="0">
                <a:effectLst/>
                <a:latin typeface="Arial" panose="020B0604020202020204" pitchFamily="34" charset="0"/>
                <a:ea typeface="Open Sans" panose="020B0606030504020204" pitchFamily="34" charset="0"/>
                <a:cs typeface="Arial" panose="020B0604020202020204" pitchFamily="34" charset="0"/>
              </a:rPr>
              <a:t>Psikolojik Sorunlar ve Stres Yönetimi</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342900" indent="-342900">
              <a:buFont typeface="Arial" panose="020B0604020202020204" pitchFamily="34" charset="0"/>
              <a:buChar char="•"/>
            </a:pPr>
            <a:r>
              <a:rPr lang="tr-TR" sz="2000" b="1" kern="100" dirty="0">
                <a:effectLst/>
                <a:latin typeface="Arial" panose="020B0604020202020204" pitchFamily="34" charset="0"/>
                <a:ea typeface="Open Sans" panose="020B0606030504020204" pitchFamily="34" charset="0"/>
                <a:cs typeface="Arial" panose="020B0604020202020204" pitchFamily="34" charset="0"/>
              </a:rPr>
              <a:t>Sosyal İçerme ve Fırsat Eşitliği</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pPr marL="342900" indent="-342900">
              <a:buFont typeface="Arial" panose="020B0604020202020204" pitchFamily="34" charset="0"/>
              <a:buChar char="•"/>
            </a:pPr>
            <a:r>
              <a:rPr lang="tr-TR" sz="2000" b="1" kern="100" dirty="0">
                <a:effectLst/>
                <a:latin typeface="Arial" panose="020B0604020202020204" pitchFamily="34" charset="0"/>
                <a:ea typeface="Open Sans" panose="020B0606030504020204" pitchFamily="34" charset="0"/>
                <a:cs typeface="Arial" panose="020B0604020202020204" pitchFamily="34" charset="0"/>
              </a:rPr>
              <a:t>Teknoloji Bağımlılığı ve Dijital Sorunlar</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p:txBody>
      </p:sp>
      <p:sp>
        <p:nvSpPr>
          <p:cNvPr id="2" name="Text 0">
            <a:extLst>
              <a:ext uri="{FF2B5EF4-FFF2-40B4-BE49-F238E27FC236}">
                <a16:creationId xmlns:a16="http://schemas.microsoft.com/office/drawing/2014/main" id="{55FC2A13-D2BD-9701-E676-CE6D822314FB}"/>
              </a:ext>
            </a:extLst>
          </p:cNvPr>
          <p:cNvSpPr/>
          <p:nvPr/>
        </p:nvSpPr>
        <p:spPr>
          <a:xfrm>
            <a:off x="479646" y="334069"/>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Değerlendirme </a:t>
            </a:r>
          </a:p>
        </p:txBody>
      </p:sp>
    </p:spTree>
    <p:extLst>
      <p:ext uri="{BB962C8B-B14F-4D97-AF65-F5344CB8AC3E}">
        <p14:creationId xmlns:p14="http://schemas.microsoft.com/office/powerpoint/2010/main" val="297158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25</a:t>
            </a:fld>
            <a:endParaRPr lang="tr-TR" dirty="0">
              <a:latin typeface="Arial" panose="020B0604020202020204" pitchFamily="34" charset="0"/>
              <a:cs typeface="Arial" panose="020B0604020202020204" pitchFamily="34" charset="0"/>
            </a:endParaRPr>
          </a:p>
        </p:txBody>
      </p:sp>
      <p:sp>
        <p:nvSpPr>
          <p:cNvPr id="9" name="Text 0">
            <a:extLst>
              <a:ext uri="{FF2B5EF4-FFF2-40B4-BE49-F238E27FC236}">
                <a16:creationId xmlns:a16="http://schemas.microsoft.com/office/drawing/2014/main" id="{A154807A-FCB1-4F07-8FDC-010DCA528A73}"/>
              </a:ext>
            </a:extLst>
          </p:cNvPr>
          <p:cNvSpPr/>
          <p:nvPr/>
        </p:nvSpPr>
        <p:spPr>
          <a:xfrm>
            <a:off x="551384" y="264081"/>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Proje Önerileri</a:t>
            </a:r>
          </a:p>
        </p:txBody>
      </p:sp>
      <p:sp>
        <p:nvSpPr>
          <p:cNvPr id="10" name="Metin kutusu 9">
            <a:extLst>
              <a:ext uri="{FF2B5EF4-FFF2-40B4-BE49-F238E27FC236}">
                <a16:creationId xmlns:a16="http://schemas.microsoft.com/office/drawing/2014/main" id="{B70D3CD7-8FB6-4C9E-877C-DEC5540F081C}"/>
              </a:ext>
            </a:extLst>
          </p:cNvPr>
          <p:cNvSpPr txBox="1"/>
          <p:nvPr/>
        </p:nvSpPr>
        <p:spPr>
          <a:xfrm>
            <a:off x="405484" y="1642210"/>
            <a:ext cx="6357550" cy="1477328"/>
          </a:xfrm>
          <a:prstGeom prst="rect">
            <a:avLst/>
          </a:prstGeom>
          <a:noFill/>
        </p:spPr>
        <p:txBody>
          <a:bodyPr wrap="square">
            <a:spAutoFit/>
          </a:bodyPr>
          <a:lstStyle/>
          <a:p>
            <a:r>
              <a:rPr lang="tr-TR" b="1" dirty="0"/>
              <a:t>🎓 Eğitim ve Dijitalleşme</a:t>
            </a:r>
          </a:p>
          <a:p>
            <a:pPr marL="285750" indent="-285750">
              <a:buFont typeface="Arial" panose="020B0604020202020204" pitchFamily="34" charset="0"/>
              <a:buChar char="•"/>
            </a:pPr>
            <a:r>
              <a:rPr lang="tr-TR" dirty="0"/>
              <a:t>Kampüsten Dijitale: Gençler İçin Akıllı Öğrenme Programı</a:t>
            </a:r>
          </a:p>
          <a:p>
            <a:pPr marL="285750" indent="-285750">
              <a:buFont typeface="Arial" panose="020B0604020202020204" pitchFamily="34" charset="0"/>
              <a:buChar char="•"/>
            </a:pPr>
            <a:r>
              <a:rPr lang="tr-TR" dirty="0"/>
              <a:t>STEM Yolculuğu: Geleceği Kodlayan Gençler</a:t>
            </a:r>
          </a:p>
          <a:p>
            <a:pPr marL="285750" indent="-285750">
              <a:buFont typeface="Arial" panose="020B0604020202020204" pitchFamily="34" charset="0"/>
              <a:buChar char="•"/>
            </a:pPr>
            <a:r>
              <a:rPr lang="tr-TR" dirty="0"/>
              <a:t>Akıllı Genç Akademi: Eğitimde Yeni Nesil Yaklaşımlar</a:t>
            </a:r>
          </a:p>
          <a:p>
            <a:pPr marL="285750" indent="-285750">
              <a:buFont typeface="Arial" panose="020B0604020202020204" pitchFamily="34" charset="0"/>
              <a:buChar char="•"/>
            </a:pPr>
            <a:r>
              <a:rPr lang="tr-TR" dirty="0"/>
              <a:t>Dijital Okuryazar Gençlik</a:t>
            </a:r>
          </a:p>
        </p:txBody>
      </p:sp>
      <p:sp>
        <p:nvSpPr>
          <p:cNvPr id="11" name="Metin kutusu 10">
            <a:extLst>
              <a:ext uri="{FF2B5EF4-FFF2-40B4-BE49-F238E27FC236}">
                <a16:creationId xmlns:a16="http://schemas.microsoft.com/office/drawing/2014/main" id="{9DA63A87-1569-499F-83D0-9FC746ABE0AB}"/>
              </a:ext>
            </a:extLst>
          </p:cNvPr>
          <p:cNvSpPr txBox="1"/>
          <p:nvPr/>
        </p:nvSpPr>
        <p:spPr>
          <a:xfrm>
            <a:off x="405484" y="3851282"/>
            <a:ext cx="6357550" cy="2031325"/>
          </a:xfrm>
          <a:prstGeom prst="rect">
            <a:avLst/>
          </a:prstGeom>
          <a:noFill/>
        </p:spPr>
        <p:txBody>
          <a:bodyPr wrap="square">
            <a:spAutoFit/>
          </a:bodyPr>
          <a:lstStyle/>
          <a:p>
            <a:r>
              <a:rPr lang="tr-TR" b="1" dirty="0"/>
              <a:t>🌿 Çevre ve Sürdürülebilirlik</a:t>
            </a:r>
          </a:p>
          <a:p>
            <a:pPr marL="342900" indent="-342900">
              <a:buFont typeface="Arial" panose="020B0604020202020204" pitchFamily="34" charset="0"/>
              <a:buChar char="•"/>
            </a:pPr>
            <a:r>
              <a:rPr lang="tr-TR" sz="1800" dirty="0"/>
              <a:t>Yeşil Kampüs Hareketi: Sürdürülebilirlik Atölyeleri</a:t>
            </a:r>
          </a:p>
          <a:p>
            <a:pPr marL="285750" indent="-285750">
              <a:buFont typeface="Arial" panose="020B0604020202020204" pitchFamily="34" charset="0"/>
              <a:buChar char="•"/>
            </a:pPr>
            <a:r>
              <a:rPr lang="tr-TR" dirty="0"/>
              <a:t>Ekolojik Gençlik: Sıfır Atık Farkındalık Atölyesi</a:t>
            </a:r>
          </a:p>
          <a:p>
            <a:pPr marL="285750" indent="-285750">
              <a:buFont typeface="Arial" panose="020B0604020202020204" pitchFamily="34" charset="0"/>
              <a:buChar char="•"/>
            </a:pPr>
            <a:r>
              <a:rPr lang="tr-TR" dirty="0"/>
              <a:t>Gençlerle Doğayı Keşfet: Çevre Gönüllülüğü Programı</a:t>
            </a:r>
          </a:p>
          <a:p>
            <a:pPr marL="342900" indent="-342900">
              <a:buFont typeface="Arial" panose="020B0604020202020204" pitchFamily="34" charset="0"/>
              <a:buChar char="•"/>
            </a:pPr>
            <a:r>
              <a:rPr lang="tr-TR" sz="1800" dirty="0"/>
              <a:t>Gelecek İçin Ekim: Gençlerle </a:t>
            </a:r>
            <a:r>
              <a:rPr lang="tr-TR" sz="1800" dirty="0" err="1"/>
              <a:t>Permakültür</a:t>
            </a:r>
            <a:r>
              <a:rPr lang="tr-TR" sz="1800" dirty="0"/>
              <a:t> Eğitimi</a:t>
            </a:r>
          </a:p>
          <a:p>
            <a:pPr marL="342900" indent="-342900">
              <a:buFont typeface="Arial" panose="020B0604020202020204" pitchFamily="34" charset="0"/>
              <a:buChar char="•"/>
            </a:pPr>
            <a:r>
              <a:rPr lang="tr-TR" sz="1800" dirty="0"/>
              <a:t>Enerjini Koru: Gençlerle Yenilenebilir Enerji Atölyeleri</a:t>
            </a:r>
          </a:p>
          <a:p>
            <a:pPr marL="285750" indent="-285750">
              <a:buFont typeface="Arial" panose="020B0604020202020204" pitchFamily="34" charset="0"/>
              <a:buChar char="•"/>
            </a:pPr>
            <a:endParaRPr lang="tr-TR" dirty="0"/>
          </a:p>
        </p:txBody>
      </p:sp>
      <p:sp>
        <p:nvSpPr>
          <p:cNvPr id="13" name="Metin kutusu 12">
            <a:extLst>
              <a:ext uri="{FF2B5EF4-FFF2-40B4-BE49-F238E27FC236}">
                <a16:creationId xmlns:a16="http://schemas.microsoft.com/office/drawing/2014/main" id="{BAD0101E-1FE7-4887-B816-1C281C546907}"/>
              </a:ext>
            </a:extLst>
          </p:cNvPr>
          <p:cNvSpPr txBox="1"/>
          <p:nvPr/>
        </p:nvSpPr>
        <p:spPr>
          <a:xfrm>
            <a:off x="6528048" y="2852936"/>
            <a:ext cx="6357550" cy="1477328"/>
          </a:xfrm>
          <a:prstGeom prst="rect">
            <a:avLst/>
          </a:prstGeom>
          <a:noFill/>
        </p:spPr>
        <p:txBody>
          <a:bodyPr wrap="square">
            <a:spAutoFit/>
          </a:bodyPr>
          <a:lstStyle/>
          <a:p>
            <a:r>
              <a:rPr lang="tr-TR" b="1" dirty="0"/>
              <a:t>🤝 Sosyal Sorumluluk ve Gönüllülük</a:t>
            </a:r>
          </a:p>
          <a:p>
            <a:pPr marL="285750" indent="-285750">
              <a:buFont typeface="Arial" panose="020B0604020202020204" pitchFamily="34" charset="0"/>
              <a:buChar char="•"/>
            </a:pPr>
            <a:r>
              <a:rPr lang="tr-TR" dirty="0"/>
              <a:t>Birlikte Daha Güçlü: Gençlik Dayanışma Hareketi</a:t>
            </a:r>
          </a:p>
          <a:p>
            <a:pPr marL="285750" indent="-285750">
              <a:buFont typeface="Arial" panose="020B0604020202020204" pitchFamily="34" charset="0"/>
              <a:buChar char="•"/>
            </a:pPr>
            <a:r>
              <a:rPr lang="tr-TR" dirty="0"/>
              <a:t>Duyarlı Gençlik Akademisi</a:t>
            </a:r>
          </a:p>
          <a:p>
            <a:pPr marL="285750" indent="-285750">
              <a:buFont typeface="Arial" panose="020B0604020202020204" pitchFamily="34" charset="0"/>
              <a:buChar char="•"/>
            </a:pPr>
            <a:r>
              <a:rPr lang="tr-TR" dirty="0"/>
              <a:t>Gönüllü Ol, Değiştir!</a:t>
            </a:r>
          </a:p>
          <a:p>
            <a:pPr marL="285750" indent="-285750">
              <a:buFont typeface="Arial" panose="020B0604020202020204" pitchFamily="34" charset="0"/>
              <a:buChar char="•"/>
            </a:pPr>
            <a:r>
              <a:rPr lang="tr-TR" dirty="0"/>
              <a:t>Kampüsten Topluma: Sosyal Etki Projesi</a:t>
            </a:r>
          </a:p>
        </p:txBody>
      </p:sp>
      <p:sp>
        <p:nvSpPr>
          <p:cNvPr id="14" name="Metin kutusu 13">
            <a:extLst>
              <a:ext uri="{FF2B5EF4-FFF2-40B4-BE49-F238E27FC236}">
                <a16:creationId xmlns:a16="http://schemas.microsoft.com/office/drawing/2014/main" id="{441EA8D5-1195-45C6-A898-5A8B2C774EC8}"/>
              </a:ext>
            </a:extLst>
          </p:cNvPr>
          <p:cNvSpPr txBox="1"/>
          <p:nvPr/>
        </p:nvSpPr>
        <p:spPr>
          <a:xfrm>
            <a:off x="119336" y="975393"/>
            <a:ext cx="11544944" cy="615553"/>
          </a:xfrm>
          <a:prstGeom prst="rect">
            <a:avLst/>
          </a:prstGeom>
          <a:noFill/>
        </p:spPr>
        <p:txBody>
          <a:bodyPr wrap="square">
            <a:spAutoFit/>
          </a:bodyPr>
          <a:lstStyle/>
          <a:p>
            <a:pPr algn="ct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Türkiye’nin</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12.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Kalkınma</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Planı</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(2024-2028)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çerçevesinde</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belirlenen</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öncelikli</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alanlara</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uygun</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konular</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17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belirle</a:t>
            </a:r>
            <a:r>
              <a:rPr lang="tr-TR"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meniz önerilir</a:t>
            </a:r>
            <a:r>
              <a:rPr lang="en-US" sz="17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a:t>
            </a:r>
            <a:endParaRPr lang="tr-TR" sz="1700"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464887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26</a:t>
            </a:fld>
            <a:endParaRPr lang="tr-TR" dirty="0">
              <a:latin typeface="Arial" panose="020B0604020202020204" pitchFamily="34" charset="0"/>
              <a:cs typeface="Arial" panose="020B0604020202020204" pitchFamily="34" charset="0"/>
            </a:endParaRPr>
          </a:p>
        </p:txBody>
      </p:sp>
      <p:sp>
        <p:nvSpPr>
          <p:cNvPr id="9" name="Text 0">
            <a:extLst>
              <a:ext uri="{FF2B5EF4-FFF2-40B4-BE49-F238E27FC236}">
                <a16:creationId xmlns:a16="http://schemas.microsoft.com/office/drawing/2014/main" id="{A154807A-FCB1-4F07-8FDC-010DCA528A73}"/>
              </a:ext>
            </a:extLst>
          </p:cNvPr>
          <p:cNvSpPr/>
          <p:nvPr/>
        </p:nvSpPr>
        <p:spPr>
          <a:xfrm>
            <a:off x="551384" y="264081"/>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Proje Önerileri</a:t>
            </a:r>
          </a:p>
        </p:txBody>
      </p:sp>
      <p:sp>
        <p:nvSpPr>
          <p:cNvPr id="12" name="Metin kutusu 11">
            <a:extLst>
              <a:ext uri="{FF2B5EF4-FFF2-40B4-BE49-F238E27FC236}">
                <a16:creationId xmlns:a16="http://schemas.microsoft.com/office/drawing/2014/main" id="{AA5E64A9-9A58-4A07-AC4E-5E684630C15A}"/>
              </a:ext>
            </a:extLst>
          </p:cNvPr>
          <p:cNvSpPr txBox="1"/>
          <p:nvPr/>
        </p:nvSpPr>
        <p:spPr>
          <a:xfrm>
            <a:off x="335360" y="1354580"/>
            <a:ext cx="6098058" cy="1477328"/>
          </a:xfrm>
          <a:prstGeom prst="rect">
            <a:avLst/>
          </a:prstGeom>
          <a:noFill/>
        </p:spPr>
        <p:txBody>
          <a:bodyPr wrap="square">
            <a:spAutoFit/>
          </a:bodyPr>
          <a:lstStyle/>
          <a:p>
            <a:r>
              <a:rPr lang="tr-TR" b="1" dirty="0"/>
              <a:t>🧠 Sağlık ve İyi Oluş</a:t>
            </a:r>
          </a:p>
          <a:p>
            <a:pPr marL="285750" indent="-285750">
              <a:buFont typeface="Arial" panose="020B0604020202020204" pitchFamily="34" charset="0"/>
              <a:buChar char="•"/>
            </a:pPr>
            <a:r>
              <a:rPr lang="tr-TR" dirty="0"/>
              <a:t>Zihinsel Güç: Psikolojik Dayanıklılık Atölyesi</a:t>
            </a:r>
          </a:p>
          <a:p>
            <a:pPr marL="285750" indent="-285750">
              <a:buFont typeface="Arial" panose="020B0604020202020204" pitchFamily="34" charset="0"/>
              <a:buChar char="•"/>
            </a:pPr>
            <a:r>
              <a:rPr lang="tr-TR" dirty="0"/>
              <a:t>Kampüste Sağlık, Hayatta Sağlık</a:t>
            </a:r>
          </a:p>
          <a:p>
            <a:pPr marL="285750" indent="-285750">
              <a:buFont typeface="Arial" panose="020B0604020202020204" pitchFamily="34" charset="0"/>
              <a:buChar char="•"/>
            </a:pPr>
            <a:r>
              <a:rPr lang="tr-TR" dirty="0"/>
              <a:t>Hareket Et, İyi Yaşa! Gençler İçin Spor ve Yaşam Programı</a:t>
            </a:r>
          </a:p>
          <a:p>
            <a:pPr marL="285750" indent="-285750">
              <a:buFont typeface="Arial" panose="020B0604020202020204" pitchFamily="34" charset="0"/>
              <a:buChar char="•"/>
            </a:pPr>
            <a:r>
              <a:rPr lang="tr-TR" dirty="0"/>
              <a:t>Genç Nefes: Meditasyon ve Farkındalık Kampı</a:t>
            </a:r>
          </a:p>
        </p:txBody>
      </p:sp>
      <p:sp>
        <p:nvSpPr>
          <p:cNvPr id="14" name="Metin kutusu 13">
            <a:extLst>
              <a:ext uri="{FF2B5EF4-FFF2-40B4-BE49-F238E27FC236}">
                <a16:creationId xmlns:a16="http://schemas.microsoft.com/office/drawing/2014/main" id="{1754D4D8-C22C-42A5-A9A7-A6DBB32B01FB}"/>
              </a:ext>
            </a:extLst>
          </p:cNvPr>
          <p:cNvSpPr txBox="1"/>
          <p:nvPr/>
        </p:nvSpPr>
        <p:spPr>
          <a:xfrm>
            <a:off x="369713" y="3570572"/>
            <a:ext cx="6098058" cy="1477328"/>
          </a:xfrm>
          <a:prstGeom prst="rect">
            <a:avLst/>
          </a:prstGeom>
          <a:noFill/>
        </p:spPr>
        <p:txBody>
          <a:bodyPr wrap="square">
            <a:spAutoFit/>
          </a:bodyPr>
          <a:lstStyle/>
          <a:p>
            <a:r>
              <a:rPr lang="tr-TR" b="1" dirty="0"/>
              <a:t>🎭 Kültür, Sanat ve Kimlik</a:t>
            </a:r>
          </a:p>
          <a:p>
            <a:pPr marL="285750" indent="-285750">
              <a:buFont typeface="Arial" panose="020B0604020202020204" pitchFamily="34" charset="0"/>
              <a:buChar char="•"/>
            </a:pPr>
            <a:r>
              <a:rPr lang="tr-TR" dirty="0"/>
              <a:t>Kökler ve Kanatlar: Gençlerle Kültürel Miras Buluşması</a:t>
            </a:r>
          </a:p>
          <a:p>
            <a:pPr marL="285750" indent="-285750">
              <a:buFont typeface="Arial" panose="020B0604020202020204" pitchFamily="34" charset="0"/>
              <a:buChar char="•"/>
            </a:pPr>
            <a:r>
              <a:rPr lang="tr-TR" dirty="0"/>
              <a:t>Sanatla Kendini Anlat: Yaratıcı Gençlik Atölyesi</a:t>
            </a:r>
          </a:p>
          <a:p>
            <a:pPr marL="285750" indent="-285750">
              <a:buFont typeface="Arial" panose="020B0604020202020204" pitchFamily="34" charset="0"/>
              <a:buChar char="•"/>
            </a:pPr>
            <a:r>
              <a:rPr lang="tr-TR" dirty="0"/>
              <a:t>Mikrofon Sende: Gençlik Söyleşileri ve Sahne Günleri</a:t>
            </a:r>
          </a:p>
          <a:p>
            <a:pPr marL="285750" indent="-285750">
              <a:buFont typeface="Arial" panose="020B0604020202020204" pitchFamily="34" charset="0"/>
              <a:buChar char="•"/>
            </a:pPr>
            <a:r>
              <a:rPr lang="tr-TR" dirty="0"/>
              <a:t>Kültür Köprüsü: Gelenekten Geleceğe Genç Bakış</a:t>
            </a:r>
          </a:p>
        </p:txBody>
      </p:sp>
      <p:sp>
        <p:nvSpPr>
          <p:cNvPr id="15" name="Metin kutusu 14">
            <a:extLst>
              <a:ext uri="{FF2B5EF4-FFF2-40B4-BE49-F238E27FC236}">
                <a16:creationId xmlns:a16="http://schemas.microsoft.com/office/drawing/2014/main" id="{6D32DCB3-135E-4266-A5E0-49E1739F8F34}"/>
              </a:ext>
            </a:extLst>
          </p:cNvPr>
          <p:cNvSpPr txBox="1"/>
          <p:nvPr/>
        </p:nvSpPr>
        <p:spPr>
          <a:xfrm>
            <a:off x="6434760" y="1273856"/>
            <a:ext cx="6098058" cy="1477328"/>
          </a:xfrm>
          <a:prstGeom prst="rect">
            <a:avLst/>
          </a:prstGeom>
          <a:noFill/>
        </p:spPr>
        <p:txBody>
          <a:bodyPr wrap="square">
            <a:spAutoFit/>
          </a:bodyPr>
          <a:lstStyle/>
          <a:p>
            <a:r>
              <a:rPr lang="tr-TR" b="1" dirty="0"/>
              <a:t>💼 İstihdam ve Girişimcilik</a:t>
            </a:r>
          </a:p>
          <a:p>
            <a:pPr marL="285750" indent="-285750">
              <a:buFont typeface="Arial" panose="020B0604020202020204" pitchFamily="34" charset="0"/>
              <a:buChar char="•"/>
            </a:pPr>
            <a:r>
              <a:rPr lang="tr-TR" dirty="0"/>
              <a:t>Girişimci Kampüs: Gençlik İçin Fikirden Projeye</a:t>
            </a:r>
          </a:p>
          <a:p>
            <a:pPr marL="285750" indent="-285750">
              <a:buFont typeface="Arial" panose="020B0604020202020204" pitchFamily="34" charset="0"/>
              <a:buChar char="•"/>
            </a:pPr>
            <a:r>
              <a:rPr lang="tr-TR" dirty="0" err="1"/>
              <a:t>CV’den</a:t>
            </a:r>
            <a:r>
              <a:rPr lang="tr-TR" dirty="0"/>
              <a:t> Sahaya: Kariyer Yolculuğu Atölyesi</a:t>
            </a:r>
          </a:p>
          <a:p>
            <a:pPr marL="285750" indent="-285750">
              <a:buFont typeface="Arial" panose="020B0604020202020204" pitchFamily="34" charset="0"/>
              <a:buChar char="•"/>
            </a:pPr>
            <a:r>
              <a:rPr lang="tr-TR" dirty="0"/>
              <a:t>Kodlayan Gelecek: Teknoloji Temelli Meslek Eğitimi</a:t>
            </a:r>
          </a:p>
          <a:p>
            <a:pPr marL="285750" indent="-285750">
              <a:buFont typeface="Arial" panose="020B0604020202020204" pitchFamily="34" charset="0"/>
              <a:buChar char="•"/>
            </a:pPr>
            <a:r>
              <a:rPr lang="tr-TR" dirty="0"/>
              <a:t>İlham Veren Kadınlar: Gençlerle Rol Model Buluşmaları</a:t>
            </a:r>
          </a:p>
        </p:txBody>
      </p:sp>
      <p:sp>
        <p:nvSpPr>
          <p:cNvPr id="16" name="Metin kutusu 15">
            <a:extLst>
              <a:ext uri="{FF2B5EF4-FFF2-40B4-BE49-F238E27FC236}">
                <a16:creationId xmlns:a16="http://schemas.microsoft.com/office/drawing/2014/main" id="{186ED968-025E-4439-99DE-EFC03B3ECAF6}"/>
              </a:ext>
            </a:extLst>
          </p:cNvPr>
          <p:cNvSpPr txBox="1"/>
          <p:nvPr/>
        </p:nvSpPr>
        <p:spPr>
          <a:xfrm>
            <a:off x="6433418" y="3570572"/>
            <a:ext cx="6283410" cy="1477328"/>
          </a:xfrm>
          <a:prstGeom prst="rect">
            <a:avLst/>
          </a:prstGeom>
          <a:noFill/>
        </p:spPr>
        <p:txBody>
          <a:bodyPr wrap="square">
            <a:spAutoFit/>
          </a:bodyPr>
          <a:lstStyle/>
          <a:p>
            <a:r>
              <a:rPr lang="tr-TR" dirty="0"/>
              <a:t>🌪️ </a:t>
            </a:r>
            <a:r>
              <a:rPr lang="tr-TR" sz="1800" b="1" dirty="0"/>
              <a:t>Afet Yönetimi ve Dirençlilik</a:t>
            </a:r>
          </a:p>
          <a:p>
            <a:pPr marL="342900" indent="-342900">
              <a:buFont typeface="Arial" panose="020B0604020202020204" pitchFamily="34" charset="0"/>
              <a:buChar char="•"/>
            </a:pPr>
            <a:r>
              <a:rPr lang="tr-TR" sz="1800" dirty="0"/>
              <a:t>Afet Bilinci Gençlik Eğitim Kampı</a:t>
            </a:r>
          </a:p>
          <a:p>
            <a:pPr marL="342900" indent="-342900">
              <a:buFont typeface="Arial" panose="020B0604020202020204" pitchFamily="34" charset="0"/>
              <a:buChar char="•"/>
            </a:pPr>
            <a:r>
              <a:rPr lang="tr-TR" sz="1800" dirty="0"/>
              <a:t>Genç Gönüllülerle Dirençli Toplumlar</a:t>
            </a:r>
          </a:p>
          <a:p>
            <a:pPr marL="342900" indent="-342900">
              <a:buFont typeface="Arial" panose="020B0604020202020204" pitchFamily="34" charset="0"/>
              <a:buChar char="•"/>
            </a:pPr>
            <a:r>
              <a:rPr lang="tr-TR" sz="1800" dirty="0"/>
              <a:t>Krize Hazırım: Gençler İçin Dayanıklılık ve Liderlik Programı</a:t>
            </a:r>
          </a:p>
          <a:p>
            <a:endParaRPr lang="tr-TR" sz="1800" dirty="0"/>
          </a:p>
        </p:txBody>
      </p:sp>
    </p:spTree>
    <p:extLst>
      <p:ext uri="{BB962C8B-B14F-4D97-AF65-F5344CB8AC3E}">
        <p14:creationId xmlns:p14="http://schemas.microsoft.com/office/powerpoint/2010/main" val="3325510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27</a:t>
            </a:fld>
            <a:endParaRPr lang="tr-TR" dirty="0">
              <a:latin typeface="Arial" panose="020B0604020202020204" pitchFamily="34" charset="0"/>
              <a:cs typeface="Arial" panose="020B0604020202020204" pitchFamily="34" charset="0"/>
            </a:endParaRPr>
          </a:p>
        </p:txBody>
      </p:sp>
      <p:sp>
        <p:nvSpPr>
          <p:cNvPr id="9" name="Text 0">
            <a:extLst>
              <a:ext uri="{FF2B5EF4-FFF2-40B4-BE49-F238E27FC236}">
                <a16:creationId xmlns:a16="http://schemas.microsoft.com/office/drawing/2014/main" id="{A154807A-FCB1-4F07-8FDC-010DCA528A73}"/>
              </a:ext>
            </a:extLst>
          </p:cNvPr>
          <p:cNvSpPr/>
          <p:nvPr/>
        </p:nvSpPr>
        <p:spPr>
          <a:xfrm>
            <a:off x="551384" y="264081"/>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Arial" panose="020B0604020202020204" pitchFamily="34" charset="0"/>
                <a:ea typeface="Libre Baskerville" pitchFamily="34" charset="-122"/>
                <a:cs typeface="Arial" panose="020B0604020202020204" pitchFamily="34" charset="0"/>
              </a:rPr>
              <a:t>Proje Önerileri</a:t>
            </a:r>
          </a:p>
        </p:txBody>
      </p:sp>
      <p:sp>
        <p:nvSpPr>
          <p:cNvPr id="12" name="Metin kutusu 11">
            <a:extLst>
              <a:ext uri="{FF2B5EF4-FFF2-40B4-BE49-F238E27FC236}">
                <a16:creationId xmlns:a16="http://schemas.microsoft.com/office/drawing/2014/main" id="{4CC65991-952D-479B-BC29-A3811354B684}"/>
              </a:ext>
            </a:extLst>
          </p:cNvPr>
          <p:cNvSpPr txBox="1"/>
          <p:nvPr/>
        </p:nvSpPr>
        <p:spPr>
          <a:xfrm>
            <a:off x="497649" y="1771314"/>
            <a:ext cx="11196702" cy="3477875"/>
          </a:xfrm>
          <a:prstGeom prst="rect">
            <a:avLst/>
          </a:prstGeom>
          <a:noFill/>
        </p:spPr>
        <p:txBody>
          <a:bodyPr wrap="square">
            <a:spAutoFit/>
          </a:bodyPr>
          <a:lstStyle/>
          <a:p>
            <a:r>
              <a:rPr lang="en-US" sz="2000" b="1" kern="100" dirty="0">
                <a:effectLst/>
                <a:latin typeface="Arial" panose="020B0604020202020204" pitchFamily="34" charset="0"/>
                <a:ea typeface="Open Sans" panose="020B0606030504020204" pitchFamily="34" charset="0"/>
                <a:cs typeface="Arial" panose="020B0604020202020204" pitchFamily="34" charset="0"/>
              </a:rPr>
              <a:t>SKA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Hedefi</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Amaç</a:t>
            </a:r>
            <a:r>
              <a:rPr lang="en-US" sz="2000" b="1" kern="100" dirty="0">
                <a:effectLst/>
                <a:latin typeface="Arial" panose="020B0604020202020204" pitchFamily="34" charset="0"/>
                <a:ea typeface="Open Sans" panose="020B0606030504020204" pitchFamily="34" charset="0"/>
                <a:cs typeface="Arial" panose="020B0604020202020204" pitchFamily="34" charset="0"/>
              </a:rPr>
              <a:t> 11 -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Sürdürülebilir</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Şehirler</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Topluluklar</a:t>
            </a:r>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kern="100" dirty="0" err="1">
                <a:effectLst/>
                <a:latin typeface="Arial" panose="020B0604020202020204" pitchFamily="34" charset="0"/>
                <a:ea typeface="Open Sans" panose="020B0606030504020204" pitchFamily="34" charset="0"/>
                <a:cs typeface="Arial" panose="020B0604020202020204" pitchFamily="34" charset="0"/>
              </a:rPr>
              <a:t>Proje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Önerisi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Sıfır</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Atık</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Sanat</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Festivali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b="1" kern="100" dirty="0">
                <a:effectLst/>
                <a:latin typeface="Arial" panose="020B0604020202020204" pitchFamily="34" charset="0"/>
                <a:ea typeface="Open Sans" panose="020B0606030504020204" pitchFamily="34" charset="0"/>
                <a:cs typeface="Arial" panose="020B0604020202020204" pitchFamily="34" charset="0"/>
              </a:rPr>
              <a:t>SKA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Hedefi</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Amaç</a:t>
            </a:r>
            <a:r>
              <a:rPr lang="en-US" sz="2000" b="1" kern="100" dirty="0">
                <a:effectLst/>
                <a:latin typeface="Arial" panose="020B0604020202020204" pitchFamily="34" charset="0"/>
                <a:ea typeface="Open Sans" panose="020B0606030504020204" pitchFamily="34" charset="0"/>
                <a:cs typeface="Arial" panose="020B0604020202020204" pitchFamily="34" charset="0"/>
              </a:rPr>
              <a:t> 9 - Sanayi,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Yenilikçilik</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Altyapı</a:t>
            </a:r>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kern="100" dirty="0" err="1">
                <a:effectLst/>
                <a:latin typeface="Arial" panose="020B0604020202020204" pitchFamily="34" charset="0"/>
                <a:ea typeface="Open Sans" panose="020B0606030504020204" pitchFamily="34" charset="0"/>
                <a:cs typeface="Arial" panose="020B0604020202020204" pitchFamily="34" charset="0"/>
              </a:rPr>
              <a:t>Proje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Önerisi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Yenilikçi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Çevre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Dostu</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Teknolojiler</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tr-TR" sz="2000" kern="100" dirty="0">
              <a:effectLst/>
              <a:latin typeface="Arial" panose="020B0604020202020204" pitchFamily="34" charset="0"/>
              <a:ea typeface="Open Sans" panose="020B0606030504020204" pitchFamily="34" charset="0"/>
              <a:cs typeface="Arial" panose="020B0604020202020204" pitchFamily="34" charset="0"/>
            </a:endParaRPr>
          </a:p>
          <a:p>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b="1" kern="100" dirty="0">
                <a:effectLst/>
                <a:latin typeface="Arial" panose="020B0604020202020204" pitchFamily="34" charset="0"/>
                <a:ea typeface="Open Sans" panose="020B0606030504020204" pitchFamily="34" charset="0"/>
                <a:cs typeface="Arial" panose="020B0604020202020204" pitchFamily="34" charset="0"/>
              </a:rPr>
              <a:t>SKA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Hedefi</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Amaç</a:t>
            </a:r>
            <a:r>
              <a:rPr lang="en-US" sz="2000" b="1" kern="100" dirty="0">
                <a:effectLst/>
                <a:latin typeface="Arial" panose="020B0604020202020204" pitchFamily="34" charset="0"/>
                <a:ea typeface="Open Sans" panose="020B0606030504020204" pitchFamily="34" charset="0"/>
                <a:cs typeface="Arial" panose="020B0604020202020204" pitchFamily="34" charset="0"/>
              </a:rPr>
              <a:t> 3 -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Sağlıklı</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ve</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Kaliteli</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Yaşam</a:t>
            </a:r>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kern="100" dirty="0" err="1">
                <a:effectLst/>
                <a:latin typeface="Arial" panose="020B0604020202020204" pitchFamily="34" charset="0"/>
                <a:ea typeface="Open Sans" panose="020B0606030504020204" pitchFamily="34" charset="0"/>
                <a:cs typeface="Arial" panose="020B0604020202020204" pitchFamily="34" charset="0"/>
              </a:rPr>
              <a:t>Proje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Önerisi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Gençlerle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Aktif</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Yaşam</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Programı</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endParaRPr lang="tr-TR"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b="1" kern="100" dirty="0">
                <a:effectLst/>
                <a:latin typeface="Arial" panose="020B0604020202020204" pitchFamily="34" charset="0"/>
                <a:ea typeface="Open Sans" panose="020B0606030504020204" pitchFamily="34" charset="0"/>
                <a:cs typeface="Arial" panose="020B0604020202020204" pitchFamily="34" charset="0"/>
              </a:rPr>
              <a:t>SKA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Hedefi</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Amaç</a:t>
            </a:r>
            <a:r>
              <a:rPr lang="en-US" sz="2000" b="1" kern="100" dirty="0">
                <a:effectLst/>
                <a:latin typeface="Arial" panose="020B0604020202020204" pitchFamily="34" charset="0"/>
                <a:ea typeface="Open Sans" panose="020B0606030504020204" pitchFamily="34" charset="0"/>
                <a:cs typeface="Arial" panose="020B0604020202020204" pitchFamily="34" charset="0"/>
              </a:rPr>
              <a:t> 10 -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Eşitsizliklerin</a:t>
            </a:r>
            <a:r>
              <a:rPr lang="en-US" sz="2000" b="1" kern="100" dirty="0">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effectLst/>
                <a:latin typeface="Arial" panose="020B0604020202020204" pitchFamily="34" charset="0"/>
                <a:ea typeface="Open Sans" panose="020B0606030504020204" pitchFamily="34" charset="0"/>
                <a:cs typeface="Arial" panose="020B0604020202020204" pitchFamily="34" charset="0"/>
              </a:rPr>
              <a:t>Azaltılması</a:t>
            </a:r>
            <a:endParaRPr lang="en-US" sz="2000" b="1" kern="100" dirty="0">
              <a:effectLst/>
              <a:latin typeface="Arial" panose="020B0604020202020204" pitchFamily="34" charset="0"/>
              <a:ea typeface="Open Sans" panose="020B0606030504020204" pitchFamily="34" charset="0"/>
              <a:cs typeface="Arial" panose="020B0604020202020204" pitchFamily="34" charset="0"/>
            </a:endParaRPr>
          </a:p>
          <a:p>
            <a:r>
              <a:rPr lang="en-US" sz="2000" kern="100" dirty="0" err="1">
                <a:effectLst/>
                <a:latin typeface="Arial" panose="020B0604020202020204" pitchFamily="34" charset="0"/>
                <a:ea typeface="Open Sans" panose="020B0606030504020204" pitchFamily="34" charset="0"/>
                <a:cs typeface="Arial" panose="020B0604020202020204" pitchFamily="34" charset="0"/>
              </a:rPr>
              <a:t>Proje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Önerisi</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Erişilebilir</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Üniversite</a:t>
            </a:r>
            <a:r>
              <a:rPr lang="en-US" sz="2000" kern="100" dirty="0">
                <a:effectLst/>
                <a:latin typeface="Arial" panose="020B0604020202020204" pitchFamily="34" charset="0"/>
                <a:ea typeface="Open Sans" panose="020B0606030504020204" pitchFamily="34" charset="0"/>
                <a:cs typeface="Arial" panose="020B0604020202020204" pitchFamily="34" charset="0"/>
              </a:rPr>
              <a:t> </a:t>
            </a:r>
            <a:r>
              <a:rPr lang="en-US" sz="2000" kern="100" dirty="0" err="1">
                <a:effectLst/>
                <a:latin typeface="Arial" panose="020B0604020202020204" pitchFamily="34" charset="0"/>
                <a:ea typeface="Open Sans" panose="020B0606030504020204" pitchFamily="34" charset="0"/>
                <a:cs typeface="Arial" panose="020B0604020202020204" pitchFamily="34" charset="0"/>
              </a:rPr>
              <a:t>Kampüsleri</a:t>
            </a:r>
            <a:endParaRPr lang="en-US" sz="2000" kern="100" dirty="0">
              <a:effectLst/>
              <a:latin typeface="Arial" panose="020B0604020202020204" pitchFamily="34" charset="0"/>
              <a:ea typeface="Open Sans" panose="020B0606030504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FB7E46F-4ACB-40CA-8409-6113A5D9F856}"/>
              </a:ext>
            </a:extLst>
          </p:cNvPr>
          <p:cNvSpPr txBox="1"/>
          <p:nvPr/>
        </p:nvSpPr>
        <p:spPr>
          <a:xfrm>
            <a:off x="473348" y="1035866"/>
            <a:ext cx="11718652" cy="400110"/>
          </a:xfrm>
          <a:prstGeom prst="rect">
            <a:avLst/>
          </a:prstGeom>
          <a:noFill/>
        </p:spPr>
        <p:txBody>
          <a:bodyPr wrap="square">
            <a:spAutoFit/>
          </a:bodyPr>
          <a:lstStyle/>
          <a:p>
            <a:pPr algn="ctr"/>
            <a:r>
              <a:rPr lang="en-US"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Sürdürülebilir</a:t>
            </a:r>
            <a:r>
              <a:rPr lang="en-US"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Kalkınma</a:t>
            </a:r>
            <a:r>
              <a:rPr lang="en-US"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Amaçlarına</a:t>
            </a:r>
            <a:r>
              <a:rPr lang="en-US"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(SKA) </a:t>
            </a:r>
            <a:r>
              <a:rPr lang="en-US"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uygun</a:t>
            </a:r>
            <a:r>
              <a:rPr lang="en-US"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konular</a:t>
            </a:r>
            <a:r>
              <a:rPr lang="en-US"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a:t>
            </a:r>
            <a:r>
              <a:rPr lang="en-US"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seçi</a:t>
            </a:r>
            <a:r>
              <a:rPr lang="tr-TR" sz="2000" b="1" kern="100" dirty="0" err="1">
                <a:solidFill>
                  <a:srgbClr val="FF0000"/>
                </a:solidFill>
                <a:effectLst/>
                <a:latin typeface="Arial" panose="020B0604020202020204" pitchFamily="34" charset="0"/>
                <a:ea typeface="Open Sans" panose="020B0606030504020204" pitchFamily="34" charset="0"/>
                <a:cs typeface="Arial" panose="020B0604020202020204" pitchFamily="34" charset="0"/>
              </a:rPr>
              <a:t>lmesi</a:t>
            </a:r>
            <a:r>
              <a:rPr lang="tr-TR"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rPr>
              <a:t> önerilir.</a:t>
            </a:r>
            <a:endParaRPr lang="en-US" sz="2000" b="1" kern="100" dirty="0">
              <a:solidFill>
                <a:srgbClr val="FF0000"/>
              </a:solidFill>
              <a:effectLst/>
              <a:latin typeface="Arial" panose="020B0604020202020204" pitchFamily="34" charset="0"/>
              <a:ea typeface="Open Sans" panose="020B0606030504020204" pitchFamily="34" charset="0"/>
              <a:cs typeface="Arial" panose="020B0604020202020204" pitchFamily="34" charset="0"/>
            </a:endParaRPr>
          </a:p>
        </p:txBody>
      </p:sp>
      <p:sp>
        <p:nvSpPr>
          <p:cNvPr id="2" name="Yıldız: 5 Nokta 1">
            <a:extLst>
              <a:ext uri="{FF2B5EF4-FFF2-40B4-BE49-F238E27FC236}">
                <a16:creationId xmlns:a16="http://schemas.microsoft.com/office/drawing/2014/main" id="{5FA89139-0D0C-FEE1-756C-AFCA55EA26D8}"/>
              </a:ext>
            </a:extLst>
          </p:cNvPr>
          <p:cNvSpPr/>
          <p:nvPr/>
        </p:nvSpPr>
        <p:spPr>
          <a:xfrm>
            <a:off x="10558114" y="2781366"/>
            <a:ext cx="1080120" cy="1196752"/>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40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E6F4CBE4-601F-493F-A9B2-6DBDC0F1F1AA}"/>
              </a:ext>
            </a:extLst>
          </p:cNvPr>
          <p:cNvPicPr>
            <a:picLocks noChangeAspect="1"/>
          </p:cNvPicPr>
          <p:nvPr/>
        </p:nvPicPr>
        <p:blipFill>
          <a:blip r:embed="rId2"/>
          <a:stretch>
            <a:fillRect/>
          </a:stretch>
        </p:blipFill>
        <p:spPr>
          <a:xfrm>
            <a:off x="238881" y="0"/>
            <a:ext cx="11714238" cy="6858000"/>
          </a:xfrm>
          <a:prstGeom prst="rect">
            <a:avLst/>
          </a:prstGeom>
        </p:spPr>
      </p:pic>
    </p:spTree>
    <p:extLst>
      <p:ext uri="{BB962C8B-B14F-4D97-AF65-F5344CB8AC3E}">
        <p14:creationId xmlns:p14="http://schemas.microsoft.com/office/powerpoint/2010/main" val="144213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B4ACA247-8CAB-69F3-4338-3B9915255B55}"/>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DF08B597-EB3E-A541-FBEE-655DFE2A7FA6}"/>
              </a:ext>
            </a:extLst>
          </p:cNvPr>
          <p:cNvSpPr>
            <a:spLocks noGrp="1"/>
          </p:cNvSpPr>
          <p:nvPr>
            <p:ph type="sldNum" sz="quarter" idx="17"/>
          </p:nvPr>
        </p:nvSpPr>
        <p:spPr/>
        <p:txBody>
          <a:bodyPr/>
          <a:lstStyle/>
          <a:p>
            <a:fld id="{44E2198E-22F6-4CB8-A605-079F15B3062E}" type="slidenum">
              <a:rPr lang="tr-TR" smtClean="0"/>
              <a:pPr/>
              <a:t>29</a:t>
            </a:fld>
            <a:endParaRPr lang="tr-TR" dirty="0"/>
          </a:p>
        </p:txBody>
      </p:sp>
      <p:pic>
        <p:nvPicPr>
          <p:cNvPr id="8" name="Resim 7">
            <a:extLst>
              <a:ext uri="{FF2B5EF4-FFF2-40B4-BE49-F238E27FC236}">
                <a16:creationId xmlns:a16="http://schemas.microsoft.com/office/drawing/2014/main" id="{82EAE1BF-3CEB-6BA0-DA21-12B25387A0D8}"/>
              </a:ext>
            </a:extLst>
          </p:cNvPr>
          <p:cNvPicPr>
            <a:picLocks noChangeAspect="1"/>
          </p:cNvPicPr>
          <p:nvPr/>
        </p:nvPicPr>
        <p:blipFill>
          <a:blip r:embed="rId2"/>
          <a:stretch>
            <a:fillRect/>
          </a:stretch>
        </p:blipFill>
        <p:spPr>
          <a:xfrm>
            <a:off x="1270914" y="332656"/>
            <a:ext cx="9650172" cy="5620534"/>
          </a:xfrm>
          <a:prstGeom prst="rect">
            <a:avLst/>
          </a:prstGeom>
          <a:ln>
            <a:solidFill>
              <a:schemeClr val="tx1"/>
            </a:solidFill>
          </a:ln>
        </p:spPr>
      </p:pic>
    </p:spTree>
    <p:extLst>
      <p:ext uri="{BB962C8B-B14F-4D97-AF65-F5344CB8AC3E}">
        <p14:creationId xmlns:p14="http://schemas.microsoft.com/office/powerpoint/2010/main" val="194827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2D1FF37-F799-483D-A09C-3B9954A7B93B}"/>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30292BAB-F6EC-4DC9-9C5D-A2510C13502A}"/>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3</a:t>
            </a:fld>
            <a:endParaRPr lang="tr-TR"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54F91C86-F568-4555-8244-9E9942157D61}"/>
              </a:ext>
            </a:extLst>
          </p:cNvPr>
          <p:cNvPicPr>
            <a:picLocks noChangeAspect="1"/>
          </p:cNvPicPr>
          <p:nvPr/>
        </p:nvPicPr>
        <p:blipFill>
          <a:blip r:embed="rId2"/>
          <a:stretch>
            <a:fillRect/>
          </a:stretch>
        </p:blipFill>
        <p:spPr>
          <a:xfrm>
            <a:off x="335360" y="376825"/>
            <a:ext cx="9412013" cy="2676899"/>
          </a:xfrm>
          <a:prstGeom prst="rect">
            <a:avLst/>
          </a:prstGeom>
        </p:spPr>
      </p:pic>
      <p:sp>
        <p:nvSpPr>
          <p:cNvPr id="7" name="Metin kutusu 6">
            <a:extLst>
              <a:ext uri="{FF2B5EF4-FFF2-40B4-BE49-F238E27FC236}">
                <a16:creationId xmlns:a16="http://schemas.microsoft.com/office/drawing/2014/main" id="{73C23E6F-B052-4932-850D-06DFD63F1F74}"/>
              </a:ext>
            </a:extLst>
          </p:cNvPr>
          <p:cNvSpPr txBox="1"/>
          <p:nvPr/>
        </p:nvSpPr>
        <p:spPr>
          <a:xfrm>
            <a:off x="0" y="3344623"/>
            <a:ext cx="12192000" cy="523220"/>
          </a:xfrm>
          <a:prstGeom prst="rect">
            <a:avLst/>
          </a:prstGeom>
          <a:noFill/>
        </p:spPr>
        <p:txBody>
          <a:bodyPr wrap="square">
            <a:spAutoFit/>
          </a:bodyPr>
          <a:lstStyle/>
          <a:p>
            <a:pPr algn="ctr"/>
            <a:r>
              <a:rPr lang="sv-SE" sz="2800" b="1" dirty="0">
                <a:solidFill>
                  <a:srgbClr val="FF0000"/>
                </a:solidFill>
                <a:latin typeface="Arial" panose="020B0604020202020204" pitchFamily="34" charset="0"/>
                <a:cs typeface="Arial" panose="020B0604020202020204" pitchFamily="34" charset="0"/>
              </a:rPr>
              <a:t>Başvuru Tarihleri</a:t>
            </a:r>
            <a:endParaRPr lang="tr-TR" sz="2800"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40923F60-495E-4A61-A9F4-FA599F34DBF1}"/>
              </a:ext>
            </a:extLst>
          </p:cNvPr>
          <p:cNvSpPr txBox="1"/>
          <p:nvPr/>
        </p:nvSpPr>
        <p:spPr>
          <a:xfrm>
            <a:off x="-23166" y="3989326"/>
            <a:ext cx="12192000" cy="830997"/>
          </a:xfrm>
          <a:prstGeom prst="rect">
            <a:avLst/>
          </a:prstGeom>
          <a:noFill/>
        </p:spPr>
        <p:txBody>
          <a:bodyPr wrap="square">
            <a:spAutoFit/>
          </a:bodyPr>
          <a:lstStyle/>
          <a:p>
            <a:pPr algn="ctr"/>
            <a:r>
              <a:rPr lang="tr-TR" sz="2400" b="1" dirty="0">
                <a:latin typeface="Arial" panose="020B0604020202020204" pitchFamily="34" charset="0"/>
                <a:cs typeface="Arial" panose="020B0604020202020204" pitchFamily="34" charset="0"/>
              </a:rPr>
              <a:t>4</a:t>
            </a:r>
            <a:r>
              <a:rPr lang="sv-SE" sz="2400" b="1" dirty="0">
                <a:latin typeface="Arial" panose="020B0604020202020204" pitchFamily="34" charset="0"/>
                <a:cs typeface="Arial" panose="020B0604020202020204" pitchFamily="34" charset="0"/>
              </a:rPr>
              <a:t>. Dönem: </a:t>
            </a:r>
            <a:r>
              <a:rPr lang="sv-SE" sz="2400" dirty="0">
                <a:latin typeface="Arial" panose="020B0604020202020204" pitchFamily="34" charset="0"/>
                <a:cs typeface="Arial" panose="020B0604020202020204" pitchFamily="34" charset="0"/>
              </a:rPr>
              <a:t>03.04.2025 - 15.04.2025 </a:t>
            </a:r>
            <a:r>
              <a:rPr lang="tr-TR" sz="2400" b="1" dirty="0">
                <a:latin typeface="Arial" panose="020B0604020202020204" pitchFamily="34" charset="0"/>
                <a:cs typeface="Arial" panose="020B0604020202020204" pitchFamily="34" charset="0"/>
              </a:rPr>
              <a:t>Sonuç Açıklama: </a:t>
            </a:r>
            <a:r>
              <a:rPr lang="tr-TR" sz="2400" dirty="0">
                <a:latin typeface="Arial" panose="020B0604020202020204" pitchFamily="34" charset="0"/>
                <a:cs typeface="Arial" panose="020B0604020202020204" pitchFamily="34" charset="0"/>
              </a:rPr>
              <a:t>25.04.2025 </a:t>
            </a:r>
          </a:p>
          <a:p>
            <a:pPr algn="ctr"/>
            <a:r>
              <a:rPr lang="tr-TR" sz="2400" b="1" dirty="0">
                <a:latin typeface="Arial" panose="020B0604020202020204" pitchFamily="34" charset="0"/>
                <a:cs typeface="Arial" panose="020B0604020202020204" pitchFamily="34" charset="0"/>
              </a:rPr>
              <a:t>Projenin Tamamlanması: </a:t>
            </a:r>
            <a:r>
              <a:rPr lang="tr-TR" sz="2400" dirty="0">
                <a:latin typeface="Arial" panose="020B0604020202020204" pitchFamily="34" charset="0"/>
                <a:cs typeface="Arial" panose="020B0604020202020204" pitchFamily="34" charset="0"/>
              </a:rPr>
              <a:t>30.09.2025 </a:t>
            </a:r>
          </a:p>
        </p:txBody>
      </p:sp>
    </p:spTree>
    <p:extLst>
      <p:ext uri="{BB962C8B-B14F-4D97-AF65-F5344CB8AC3E}">
        <p14:creationId xmlns:p14="http://schemas.microsoft.com/office/powerpoint/2010/main" val="358778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7D5477CC-79C2-472D-AACD-EF8DA93C8823}"/>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0527E8E4-0172-44EF-A3A0-BD00A9A22F73}"/>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30</a:t>
            </a:fld>
            <a:endParaRPr lang="tr-TR" dirty="0">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C3848B7D-BB35-4DDB-BC19-1CF3FAC0007E}"/>
              </a:ext>
            </a:extLst>
          </p:cNvPr>
          <p:cNvSpPr txBox="1"/>
          <p:nvPr/>
        </p:nvSpPr>
        <p:spPr>
          <a:xfrm>
            <a:off x="0" y="111546"/>
            <a:ext cx="12192000" cy="669414"/>
          </a:xfrm>
          <a:prstGeom prst="rect">
            <a:avLst/>
          </a:prstGeom>
          <a:noFill/>
        </p:spPr>
        <p:txBody>
          <a:bodyPr wrap="square">
            <a:spAutoFit/>
          </a:bodyPr>
          <a:lstStyle/>
          <a:p>
            <a:pPr marL="0" indent="0" algn="ctr">
              <a:lnSpc>
                <a:spcPts val="4450"/>
              </a:lnSpc>
              <a:buNone/>
            </a:pPr>
            <a:r>
              <a:rPr lang="tr-TR" sz="4000" b="1" dirty="0">
                <a:solidFill>
                  <a:srgbClr val="403CCF"/>
                </a:solidFill>
                <a:latin typeface="Arial" panose="020B0604020202020204" pitchFamily="34" charset="0"/>
                <a:ea typeface="Libre Baskerville" pitchFamily="34" charset="-122"/>
                <a:cs typeface="Arial" panose="020B0604020202020204" pitchFamily="34" charset="0"/>
              </a:rPr>
              <a:t>Dinlediğiniz için teşekkür ederiz.</a:t>
            </a:r>
          </a:p>
        </p:txBody>
      </p:sp>
      <p:pic>
        <p:nvPicPr>
          <p:cNvPr id="7" name="Resim 6">
            <a:extLst>
              <a:ext uri="{FF2B5EF4-FFF2-40B4-BE49-F238E27FC236}">
                <a16:creationId xmlns:a16="http://schemas.microsoft.com/office/drawing/2014/main" id="{E0E6DCBC-39BC-4FB3-83AC-C8C6B7F1EF91}"/>
              </a:ext>
            </a:extLst>
          </p:cNvPr>
          <p:cNvPicPr>
            <a:picLocks noChangeAspect="1"/>
          </p:cNvPicPr>
          <p:nvPr/>
        </p:nvPicPr>
        <p:blipFill>
          <a:blip r:embed="rId2"/>
          <a:srcRect l="14375" t="8785" r="7473" b="5541"/>
          <a:stretch/>
        </p:blipFill>
        <p:spPr>
          <a:xfrm>
            <a:off x="3287688" y="856772"/>
            <a:ext cx="5310672" cy="4842082"/>
          </a:xfrm>
          <a:prstGeom prst="rect">
            <a:avLst/>
          </a:prstGeom>
          <a:ln>
            <a:solidFill>
              <a:schemeClr val="tx1"/>
            </a:solidFill>
          </a:ln>
        </p:spPr>
      </p:pic>
      <p:sp>
        <p:nvSpPr>
          <p:cNvPr id="8" name="Metin kutusu 7">
            <a:extLst>
              <a:ext uri="{FF2B5EF4-FFF2-40B4-BE49-F238E27FC236}">
                <a16:creationId xmlns:a16="http://schemas.microsoft.com/office/drawing/2014/main" id="{79CF0585-6FE8-4257-BCFB-B95ABA4FB7B9}"/>
              </a:ext>
            </a:extLst>
          </p:cNvPr>
          <p:cNvSpPr txBox="1"/>
          <p:nvPr/>
        </p:nvSpPr>
        <p:spPr>
          <a:xfrm>
            <a:off x="551384" y="5774666"/>
            <a:ext cx="11449937" cy="584775"/>
          </a:xfrm>
          <a:prstGeom prst="rect">
            <a:avLst/>
          </a:prstGeom>
          <a:noFill/>
        </p:spPr>
        <p:txBody>
          <a:bodyPr wrap="square">
            <a:spAutoFit/>
          </a:bodyPr>
          <a:lstStyle/>
          <a:p>
            <a:pPr marL="0" indent="0" algn="ctr">
              <a:buNone/>
            </a:pPr>
            <a:r>
              <a:rPr lang="tr-TR" sz="3200" dirty="0">
                <a:solidFill>
                  <a:srgbClr val="002060"/>
                </a:solidFill>
                <a:latin typeface="Arial" panose="020B0604020202020204" pitchFamily="34" charset="0"/>
                <a:cs typeface="Arial" panose="020B0604020202020204" pitchFamily="34" charset="0"/>
              </a:rPr>
              <a:t>Eğitimi değerlendirmek için lütfen kodu tarayınız.</a:t>
            </a:r>
            <a:endParaRPr lang="tr-TR"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7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38C2CF7-6296-495A-BCAC-6EB29AF20CC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793" r="3793"/>
          <a:stretch/>
        </p:blipFill>
        <p:spPr>
          <a:xfrm>
            <a:off x="654022" y="1101688"/>
            <a:ext cx="5441978" cy="4654624"/>
          </a:xfrm>
          <a:ln w="19050">
            <a:solidFill>
              <a:schemeClr val="tx1"/>
            </a:solidFill>
          </a:ln>
        </p:spPr>
      </p:pic>
      <p:sp>
        <p:nvSpPr>
          <p:cNvPr id="4" name="Metin Yer Tutucusu 3">
            <a:extLst>
              <a:ext uri="{FF2B5EF4-FFF2-40B4-BE49-F238E27FC236}">
                <a16:creationId xmlns:a16="http://schemas.microsoft.com/office/drawing/2014/main" id="{63E83F58-33A0-490A-8DA7-A02A3084CB99}"/>
              </a:ext>
            </a:extLst>
          </p:cNvPr>
          <p:cNvSpPr>
            <a:spLocks noGrp="1"/>
          </p:cNvSpPr>
          <p:nvPr>
            <p:ph type="body" sz="quarter" idx="18"/>
          </p:nvPr>
        </p:nvSpPr>
        <p:spPr/>
        <p:txBody>
          <a:bodyPr/>
          <a:lstStyle/>
          <a:p>
            <a:r>
              <a:rPr lang="tr-TR" b="1" dirty="0"/>
              <a:t>Bayburt Üniversitesi ÜNİDES İstatistikleri</a:t>
            </a:r>
          </a:p>
        </p:txBody>
      </p:sp>
      <p:sp>
        <p:nvSpPr>
          <p:cNvPr id="5" name="Veri Yer Tutucusu 4">
            <a:extLst>
              <a:ext uri="{FF2B5EF4-FFF2-40B4-BE49-F238E27FC236}">
                <a16:creationId xmlns:a16="http://schemas.microsoft.com/office/drawing/2014/main" id="{8DBBF3C5-55B1-42E0-B135-E6CB501B0DEF}"/>
              </a:ext>
            </a:extLst>
          </p:cNvPr>
          <p:cNvSpPr>
            <a:spLocks noGrp="1"/>
          </p:cNvSpPr>
          <p:nvPr>
            <p:ph type="dt" sz="half" idx="15"/>
          </p:nvPr>
        </p:nvSpPr>
        <p:spPr/>
        <p:txBody>
          <a:bodyPr/>
          <a:lstStyle/>
          <a:p>
            <a:fld id="{4A37B619-0ABF-6645-927F-483FCBFFE854}" type="datetime1">
              <a:rPr lang="en-US" smtClean="0"/>
              <a:t>4/10/2025</a:t>
            </a:fld>
            <a:endParaRPr lang="tr-TR" dirty="0"/>
          </a:p>
        </p:txBody>
      </p:sp>
      <p:sp>
        <p:nvSpPr>
          <p:cNvPr id="6" name="Slayt Numarası Yer Tutucusu 5">
            <a:extLst>
              <a:ext uri="{FF2B5EF4-FFF2-40B4-BE49-F238E27FC236}">
                <a16:creationId xmlns:a16="http://schemas.microsoft.com/office/drawing/2014/main" id="{B67B7049-D13C-42B3-AA92-72A0943EA8D7}"/>
              </a:ext>
            </a:extLst>
          </p:cNvPr>
          <p:cNvSpPr>
            <a:spLocks noGrp="1"/>
          </p:cNvSpPr>
          <p:nvPr>
            <p:ph type="sldNum" sz="quarter" idx="17"/>
          </p:nvPr>
        </p:nvSpPr>
        <p:spPr/>
        <p:txBody>
          <a:bodyPr/>
          <a:lstStyle/>
          <a:p>
            <a:fld id="{44E2198E-22F6-4CB8-A605-079F15B3062E}" type="slidenum">
              <a:rPr lang="tr-TR" smtClean="0"/>
              <a:pPr/>
              <a:t>4</a:t>
            </a:fld>
            <a:endParaRPr lang="tr-TR" dirty="0"/>
          </a:p>
        </p:txBody>
      </p:sp>
      <p:sp>
        <p:nvSpPr>
          <p:cNvPr id="9" name="Metin kutusu 8">
            <a:extLst>
              <a:ext uri="{FF2B5EF4-FFF2-40B4-BE49-F238E27FC236}">
                <a16:creationId xmlns:a16="http://schemas.microsoft.com/office/drawing/2014/main" id="{3DC200CD-0F36-4FD6-A4B8-2B58E559808E}"/>
              </a:ext>
            </a:extLst>
          </p:cNvPr>
          <p:cNvSpPr txBox="1"/>
          <p:nvPr/>
        </p:nvSpPr>
        <p:spPr>
          <a:xfrm>
            <a:off x="6312024" y="1772816"/>
            <a:ext cx="5663952" cy="3046988"/>
          </a:xfrm>
          <a:prstGeom prst="rect">
            <a:avLst/>
          </a:prstGeom>
          <a:noFill/>
        </p:spPr>
        <p:txBody>
          <a:bodyPr wrap="square" rtlCol="0">
            <a:spAutoFit/>
          </a:bodyPr>
          <a:lstStyle/>
          <a:p>
            <a:r>
              <a:rPr lang="tr-TR" sz="2400" dirty="0"/>
              <a:t>Toplam </a:t>
            </a:r>
            <a:r>
              <a:rPr lang="tr-TR" sz="2400" b="1" dirty="0">
                <a:solidFill>
                  <a:srgbClr val="FF0000"/>
                </a:solidFill>
              </a:rPr>
              <a:t>92</a:t>
            </a:r>
            <a:r>
              <a:rPr lang="tr-TR" sz="2400" dirty="0"/>
              <a:t> topluluktan </a:t>
            </a:r>
            <a:r>
              <a:rPr lang="tr-TR" sz="2400" b="1" dirty="0">
                <a:solidFill>
                  <a:srgbClr val="FF0000"/>
                </a:solidFill>
              </a:rPr>
              <a:t>43</a:t>
            </a:r>
            <a:r>
              <a:rPr lang="tr-TR" sz="2400" dirty="0"/>
              <a:t> topluluğun ÜNİDES projesi kabul edilmiştir. </a:t>
            </a:r>
          </a:p>
          <a:p>
            <a:endParaRPr lang="tr-TR" sz="2400" b="1" dirty="0"/>
          </a:p>
          <a:p>
            <a:r>
              <a:rPr lang="tr-TR" sz="2400" dirty="0"/>
              <a:t>1. Dönem 3 Proje</a:t>
            </a:r>
          </a:p>
          <a:p>
            <a:r>
              <a:rPr lang="tr-TR" sz="2400" dirty="0"/>
              <a:t>2. Dönem 27 Proje</a:t>
            </a:r>
          </a:p>
          <a:p>
            <a:r>
              <a:rPr lang="tr-TR" sz="2400" dirty="0"/>
              <a:t>3. Dönem 27 Proje </a:t>
            </a:r>
          </a:p>
          <a:p>
            <a:r>
              <a:rPr lang="tr-TR" sz="2400" b="1" dirty="0"/>
              <a:t>Toplam üniversitemizden 57 proje kabul edilmiştir.</a:t>
            </a:r>
          </a:p>
        </p:txBody>
      </p:sp>
    </p:spTree>
    <p:extLst>
      <p:ext uri="{BB962C8B-B14F-4D97-AF65-F5344CB8AC3E}">
        <p14:creationId xmlns:p14="http://schemas.microsoft.com/office/powerpoint/2010/main" val="310122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2D1FF37-F799-483D-A09C-3B9954A7B93B}"/>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30292BAB-F6EC-4DC9-9C5D-A2510C13502A}"/>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5</a:t>
            </a:fld>
            <a:endParaRPr lang="tr-TR" dirty="0">
              <a:latin typeface="Arial" panose="020B0604020202020204" pitchFamily="34" charset="0"/>
              <a:cs typeface="Arial" panose="020B0604020202020204" pitchFamily="34" charset="0"/>
            </a:endParaRPr>
          </a:p>
        </p:txBody>
      </p:sp>
      <p:sp>
        <p:nvSpPr>
          <p:cNvPr id="15" name="Text 0">
            <a:extLst>
              <a:ext uri="{FF2B5EF4-FFF2-40B4-BE49-F238E27FC236}">
                <a16:creationId xmlns:a16="http://schemas.microsoft.com/office/drawing/2014/main" id="{7406FBDF-4A6B-4C3E-BAFE-117306E02F49}"/>
              </a:ext>
            </a:extLst>
          </p:cNvPr>
          <p:cNvSpPr/>
          <p:nvPr/>
        </p:nvSpPr>
        <p:spPr>
          <a:xfrm>
            <a:off x="385956" y="556551"/>
            <a:ext cx="11686708" cy="708779"/>
          </a:xfrm>
          <a:prstGeom prst="rect">
            <a:avLst/>
          </a:prstGeom>
          <a:noFill/>
          <a:ln/>
        </p:spPr>
        <p:txBody>
          <a:bodyPr wrap="none" lIns="0" tIns="0" rIns="0" bIns="0" rtlCol="0" anchor="t"/>
          <a:lstStyle/>
          <a:p>
            <a:pPr marL="0" indent="0">
              <a:lnSpc>
                <a:spcPts val="5550"/>
              </a:lnSpc>
              <a:buNone/>
            </a:pPr>
            <a:r>
              <a:rPr lang="en-US" sz="4400" dirty="0">
                <a:solidFill>
                  <a:srgbClr val="403CCF"/>
                </a:solidFill>
                <a:latin typeface="Arial" panose="020B0604020202020204" pitchFamily="34" charset="0"/>
                <a:ea typeface="Libre Baskerville" pitchFamily="34" charset="-122"/>
                <a:cs typeface="Arial" panose="020B0604020202020204" pitchFamily="34" charset="0"/>
              </a:rPr>
              <a:t>ÜNİDES Programına Kimler Başvurabilir?</a:t>
            </a:r>
            <a:endParaRPr lang="en-US" sz="4400" dirty="0">
              <a:latin typeface="Arial" panose="020B0604020202020204" pitchFamily="34" charset="0"/>
              <a:cs typeface="Arial" panose="020B0604020202020204" pitchFamily="34" charset="0"/>
            </a:endParaRPr>
          </a:p>
        </p:txBody>
      </p:sp>
      <p:sp>
        <p:nvSpPr>
          <p:cNvPr id="16" name="Text 1">
            <a:extLst>
              <a:ext uri="{FF2B5EF4-FFF2-40B4-BE49-F238E27FC236}">
                <a16:creationId xmlns:a16="http://schemas.microsoft.com/office/drawing/2014/main" id="{0C409500-05F1-4D4C-99AB-C885309CDE99}"/>
              </a:ext>
            </a:extLst>
          </p:cNvPr>
          <p:cNvSpPr/>
          <p:nvPr/>
        </p:nvSpPr>
        <p:spPr>
          <a:xfrm>
            <a:off x="541125" y="165394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Arial" panose="020B0604020202020204" pitchFamily="34" charset="0"/>
                <a:ea typeface="Libre Baskerville" pitchFamily="34" charset="-122"/>
                <a:cs typeface="Arial" panose="020B0604020202020204" pitchFamily="34" charset="0"/>
              </a:rPr>
              <a:t>Başvuru Koşulları</a:t>
            </a:r>
            <a:endParaRPr lang="en-US" sz="2200" dirty="0">
              <a:latin typeface="Arial" panose="020B0604020202020204" pitchFamily="34" charset="0"/>
              <a:cs typeface="Arial" panose="020B0604020202020204" pitchFamily="34" charset="0"/>
            </a:endParaRPr>
          </a:p>
        </p:txBody>
      </p:sp>
      <p:sp>
        <p:nvSpPr>
          <p:cNvPr id="17" name="Text 2">
            <a:extLst>
              <a:ext uri="{FF2B5EF4-FFF2-40B4-BE49-F238E27FC236}">
                <a16:creationId xmlns:a16="http://schemas.microsoft.com/office/drawing/2014/main" id="{8A324946-182E-4859-BDE2-8CB5D6E50919}"/>
              </a:ext>
            </a:extLst>
          </p:cNvPr>
          <p:cNvSpPr/>
          <p:nvPr/>
        </p:nvSpPr>
        <p:spPr>
          <a:xfrm>
            <a:off x="556496" y="2188131"/>
            <a:ext cx="5760640" cy="1814513"/>
          </a:xfrm>
          <a:prstGeom prst="rect">
            <a:avLst/>
          </a:prstGeom>
          <a:noFill/>
          <a:ln/>
        </p:spPr>
        <p:txBody>
          <a:bodyPr wrap="square" lIns="0" tIns="0" rIns="0" bIns="0" rtlCol="0" anchor="t"/>
          <a:lstStyle/>
          <a:p>
            <a:pPr marL="0" indent="0">
              <a:lnSpc>
                <a:spcPts val="2850"/>
              </a:lnSpc>
              <a:buNone/>
            </a:pPr>
            <a:r>
              <a:rPr lang="en-US" sz="2000" dirty="0">
                <a:latin typeface="Arial" panose="020B0604020202020204" pitchFamily="34" charset="0"/>
                <a:ea typeface="Open Sans" pitchFamily="34" charset="-122"/>
                <a:cs typeface="Arial" panose="020B0604020202020204" pitchFamily="34" charset="0"/>
              </a:rPr>
              <a:t>2547 sayılı Yükseköğretim Kanunu'nun 47. maddesi, Yükseköğretim Kurumları Mediko Sosyal Sağlık, Kültür ve Spor İşleri Dairesi Uygulama Yönetmeliği ve üniversitelerin yönerge, usul ve esasları ile diğer mevzuatları çerçevesinde </a:t>
            </a:r>
            <a:r>
              <a:rPr lang="en-US" sz="2000" b="1" dirty="0">
                <a:latin typeface="Arial" panose="020B0604020202020204" pitchFamily="34" charset="0"/>
                <a:ea typeface="Open Sans" pitchFamily="34" charset="-122"/>
                <a:cs typeface="Arial" panose="020B0604020202020204" pitchFamily="34" charset="0"/>
              </a:rPr>
              <a:t>üniversiteler tarafından onaylanan öğrenci kulüpleri.</a:t>
            </a:r>
            <a:endParaRPr lang="en-US" sz="2000" b="1" dirty="0">
              <a:latin typeface="Arial" panose="020B0604020202020204" pitchFamily="34" charset="0"/>
              <a:cs typeface="Arial" panose="020B0604020202020204" pitchFamily="34" charset="0"/>
            </a:endParaRPr>
          </a:p>
        </p:txBody>
      </p:sp>
      <p:sp>
        <p:nvSpPr>
          <p:cNvPr id="18" name="Text 3">
            <a:extLst>
              <a:ext uri="{FF2B5EF4-FFF2-40B4-BE49-F238E27FC236}">
                <a16:creationId xmlns:a16="http://schemas.microsoft.com/office/drawing/2014/main" id="{91AD6468-02B2-4DD3-A92A-18CF6B9D7037}"/>
              </a:ext>
            </a:extLst>
          </p:cNvPr>
          <p:cNvSpPr/>
          <p:nvPr/>
        </p:nvSpPr>
        <p:spPr>
          <a:xfrm>
            <a:off x="6555427" y="1653941"/>
            <a:ext cx="2835235" cy="354330"/>
          </a:xfrm>
          <a:prstGeom prst="rect">
            <a:avLst/>
          </a:prstGeom>
          <a:noFill/>
          <a:ln/>
        </p:spPr>
        <p:txBody>
          <a:bodyPr wrap="none" lIns="0" tIns="0" rIns="0" bIns="0" rtlCol="0" anchor="t"/>
          <a:lstStyle/>
          <a:p>
            <a:pPr marL="0" indent="0">
              <a:lnSpc>
                <a:spcPts val="2750"/>
              </a:lnSpc>
              <a:buNone/>
            </a:pPr>
            <a:r>
              <a:rPr lang="tr-TR" sz="2200" dirty="0">
                <a:solidFill>
                  <a:srgbClr val="403CCF"/>
                </a:solidFill>
                <a:latin typeface="Arial" panose="020B0604020202020204" pitchFamily="34" charset="0"/>
                <a:ea typeface="Libre Baskerville" pitchFamily="34" charset="-122"/>
                <a:cs typeface="Arial" panose="020B0604020202020204" pitchFamily="34" charset="0"/>
              </a:rPr>
              <a:t>Topluluk</a:t>
            </a:r>
            <a:r>
              <a:rPr lang="en-US" sz="2200" dirty="0">
                <a:solidFill>
                  <a:srgbClr val="403CCF"/>
                </a:solidFill>
                <a:latin typeface="Arial" panose="020B0604020202020204" pitchFamily="34" charset="0"/>
                <a:ea typeface="Libre Baskerville" pitchFamily="34" charset="-122"/>
                <a:cs typeface="Arial" panose="020B0604020202020204" pitchFamily="34" charset="0"/>
              </a:rPr>
              <a:t> Şartları</a:t>
            </a:r>
            <a:endParaRPr lang="en-US" sz="2200" dirty="0">
              <a:latin typeface="Arial" panose="020B0604020202020204" pitchFamily="34" charset="0"/>
              <a:cs typeface="Arial" panose="020B0604020202020204" pitchFamily="34" charset="0"/>
            </a:endParaRPr>
          </a:p>
        </p:txBody>
      </p:sp>
      <p:sp>
        <p:nvSpPr>
          <p:cNvPr id="19" name="Text 4">
            <a:extLst>
              <a:ext uri="{FF2B5EF4-FFF2-40B4-BE49-F238E27FC236}">
                <a16:creationId xmlns:a16="http://schemas.microsoft.com/office/drawing/2014/main" id="{29933816-FEB8-452A-9695-6E66C743BDD1}"/>
              </a:ext>
            </a:extLst>
          </p:cNvPr>
          <p:cNvSpPr/>
          <p:nvPr/>
        </p:nvSpPr>
        <p:spPr>
          <a:xfrm>
            <a:off x="6533160" y="2196267"/>
            <a:ext cx="5380613" cy="1814513"/>
          </a:xfrm>
          <a:prstGeom prst="rect">
            <a:avLst/>
          </a:prstGeom>
          <a:noFill/>
          <a:ln/>
        </p:spPr>
        <p:txBody>
          <a:bodyPr wrap="square" lIns="0" tIns="0" rIns="0" bIns="0" rtlCol="0" anchor="t"/>
          <a:lstStyle/>
          <a:p>
            <a:pPr marL="0" indent="0">
              <a:lnSpc>
                <a:spcPts val="2850"/>
              </a:lnSpc>
              <a:buNone/>
            </a:pP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Gençlerin</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kişisel</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gelişimine</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katkı</a:t>
            </a:r>
            <a:r>
              <a:rPr lang="en-US" sz="2000" dirty="0">
                <a:latin typeface="Arial" panose="020B0604020202020204" pitchFamily="34" charset="0"/>
                <a:ea typeface="Open Sans" pitchFamily="34" charset="-122"/>
                <a:cs typeface="Arial" panose="020B0604020202020204" pitchFamily="34" charset="0"/>
              </a:rPr>
              <a:t> sun</a:t>
            </a:r>
            <a:r>
              <a:rPr lang="tr-TR" sz="2000" dirty="0">
                <a:latin typeface="Arial" panose="020B0604020202020204" pitchFamily="34" charset="0"/>
                <a:ea typeface="Open Sans" pitchFamily="34" charset="-122"/>
                <a:cs typeface="Arial" panose="020B0604020202020204" pitchFamily="34" charset="0"/>
              </a:rPr>
              <a:t>an,</a:t>
            </a:r>
            <a:endParaRPr lang="en-US" sz="2000" dirty="0">
              <a:latin typeface="Arial" panose="020B0604020202020204" pitchFamily="34" charset="0"/>
              <a:ea typeface="Open Sans" pitchFamily="34" charset="-122"/>
              <a:cs typeface="Arial" panose="020B0604020202020204" pitchFamily="34" charset="0"/>
            </a:endParaRPr>
          </a:p>
          <a:p>
            <a:pPr marL="0" indent="0">
              <a:lnSpc>
                <a:spcPts val="2850"/>
              </a:lnSpc>
              <a:buNone/>
            </a:pP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Aktif</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olarak</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faaliyet</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göster</a:t>
            </a:r>
            <a:r>
              <a:rPr lang="tr-TR" sz="2000" dirty="0">
                <a:latin typeface="Arial" panose="020B0604020202020204" pitchFamily="34" charset="0"/>
                <a:ea typeface="Open Sans" pitchFamily="34" charset="-122"/>
                <a:cs typeface="Arial" panose="020B0604020202020204" pitchFamily="34" charset="0"/>
              </a:rPr>
              <a:t>en,</a:t>
            </a:r>
            <a:endParaRPr lang="en-US" sz="2000" dirty="0">
              <a:latin typeface="Arial" panose="020B0604020202020204" pitchFamily="34" charset="0"/>
              <a:ea typeface="Open Sans" pitchFamily="34" charset="-122"/>
              <a:cs typeface="Arial" panose="020B0604020202020204" pitchFamily="34" charset="0"/>
            </a:endParaRPr>
          </a:p>
          <a:p>
            <a:pPr>
              <a:lnSpc>
                <a:spcPts val="2850"/>
              </a:lnSpc>
            </a:pPr>
            <a:r>
              <a:rPr lang="tr-TR"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Gerekli</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belgeleri</a:t>
            </a:r>
            <a:r>
              <a:rPr lang="en-US" sz="2000" dirty="0">
                <a:latin typeface="Arial" panose="020B0604020202020204" pitchFamily="34" charset="0"/>
                <a:ea typeface="Open Sans" pitchFamily="34" charset="-122"/>
                <a:cs typeface="Arial" panose="020B0604020202020204" pitchFamily="34" charset="0"/>
              </a:rPr>
              <a:t> </a:t>
            </a:r>
            <a:r>
              <a:rPr lang="en-US" sz="2000" dirty="0" err="1">
                <a:latin typeface="Arial" panose="020B0604020202020204" pitchFamily="34" charset="0"/>
                <a:ea typeface="Open Sans" pitchFamily="34" charset="-122"/>
                <a:cs typeface="Arial" panose="020B0604020202020204" pitchFamily="34" charset="0"/>
              </a:rPr>
              <a:t>eksiksiz</a:t>
            </a:r>
            <a:r>
              <a:rPr lang="en-US" sz="2000" dirty="0">
                <a:latin typeface="Arial" panose="020B0604020202020204" pitchFamily="34" charset="0"/>
                <a:ea typeface="Open Sans" pitchFamily="34" charset="-122"/>
                <a:cs typeface="Arial" panose="020B0604020202020204" pitchFamily="34" charset="0"/>
              </a:rPr>
              <a:t> sun</a:t>
            </a:r>
            <a:r>
              <a:rPr lang="tr-TR" sz="2000" dirty="0">
                <a:latin typeface="Arial" panose="020B0604020202020204" pitchFamily="34" charset="0"/>
                <a:ea typeface="Open Sans" pitchFamily="34" charset="-122"/>
                <a:cs typeface="Arial" panose="020B0604020202020204" pitchFamily="34" charset="0"/>
              </a:rPr>
              <a:t>an,</a:t>
            </a:r>
          </a:p>
          <a:p>
            <a:pPr>
              <a:lnSpc>
                <a:spcPts val="2850"/>
              </a:lnSpc>
            </a:pPr>
            <a:r>
              <a:rPr lang="tr-TR" sz="2000" dirty="0">
                <a:latin typeface="Arial" panose="020B0604020202020204" pitchFamily="34" charset="0"/>
                <a:ea typeface="Open Sans" pitchFamily="34" charset="-122"/>
                <a:cs typeface="Arial" panose="020B0604020202020204" pitchFamily="34" charset="0"/>
              </a:rPr>
              <a:t> aktif topluluk olmak</a:t>
            </a:r>
            <a:r>
              <a:rPr lang="en-US" sz="2000" dirty="0">
                <a:latin typeface="Arial" panose="020B0604020202020204" pitchFamily="34" charset="0"/>
                <a:ea typeface="Open Sans" pitchFamily="34" charset="-122"/>
                <a:cs typeface="Arial" panose="020B0604020202020204" pitchFamily="34" charset="0"/>
              </a:rPr>
              <a:t>.</a:t>
            </a:r>
          </a:p>
        </p:txBody>
      </p:sp>
    </p:spTree>
    <p:extLst>
      <p:ext uri="{BB962C8B-B14F-4D97-AF65-F5344CB8AC3E}">
        <p14:creationId xmlns:p14="http://schemas.microsoft.com/office/powerpoint/2010/main" val="1506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2D1FF37-F799-483D-A09C-3B9954A7B93B}"/>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30292BAB-F6EC-4DC9-9C5D-A2510C13502A}"/>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6</a:t>
            </a:fld>
            <a:endParaRPr lang="tr-TR" dirty="0">
              <a:latin typeface="Arial" panose="020B0604020202020204" pitchFamily="34" charset="0"/>
              <a:cs typeface="Arial" panose="020B0604020202020204" pitchFamily="34" charset="0"/>
            </a:endParaRPr>
          </a:p>
        </p:txBody>
      </p:sp>
      <p:sp>
        <p:nvSpPr>
          <p:cNvPr id="8" name="Text 0">
            <a:extLst>
              <a:ext uri="{FF2B5EF4-FFF2-40B4-BE49-F238E27FC236}">
                <a16:creationId xmlns:a16="http://schemas.microsoft.com/office/drawing/2014/main" id="{FC4B3AFE-D0DC-4C48-A617-03F11A70F043}"/>
              </a:ext>
            </a:extLst>
          </p:cNvPr>
          <p:cNvSpPr/>
          <p:nvPr/>
        </p:nvSpPr>
        <p:spPr>
          <a:xfrm>
            <a:off x="191344" y="189146"/>
            <a:ext cx="11411585" cy="1295638"/>
          </a:xfrm>
          <a:prstGeom prst="rect">
            <a:avLst/>
          </a:prstGeom>
          <a:noFill/>
          <a:ln/>
        </p:spPr>
        <p:txBody>
          <a:bodyPr wrap="square" lIns="0" tIns="0" rIns="0" bIns="0" rtlCol="0" anchor="t"/>
          <a:lstStyle/>
          <a:p>
            <a:pPr marL="0" indent="0">
              <a:lnSpc>
                <a:spcPts val="5100"/>
              </a:lnSpc>
              <a:buNone/>
            </a:pPr>
            <a:r>
              <a:rPr lang="en-US" sz="3600" dirty="0">
                <a:solidFill>
                  <a:srgbClr val="403CCF"/>
                </a:solidFill>
                <a:latin typeface="Arial" panose="020B0604020202020204" pitchFamily="34" charset="0"/>
                <a:ea typeface="Libre Baskerville" pitchFamily="34" charset="-122"/>
                <a:cs typeface="Arial" panose="020B0604020202020204" pitchFamily="34" charset="0"/>
              </a:rPr>
              <a:t>2024-2025 Yılı ÜNİDES Konu Başlıkları</a:t>
            </a:r>
            <a:endParaRPr lang="en-US" sz="3600" dirty="0">
              <a:latin typeface="Arial" panose="020B0604020202020204" pitchFamily="34" charset="0"/>
              <a:cs typeface="Arial" panose="020B0604020202020204" pitchFamily="34" charset="0"/>
            </a:endParaRPr>
          </a:p>
        </p:txBody>
      </p:sp>
      <p:grpSp>
        <p:nvGrpSpPr>
          <p:cNvPr id="2" name="Grup 1">
            <a:extLst>
              <a:ext uri="{FF2B5EF4-FFF2-40B4-BE49-F238E27FC236}">
                <a16:creationId xmlns:a16="http://schemas.microsoft.com/office/drawing/2014/main" id="{EB323F4B-9BD0-4B84-9459-C88A4B47D5C0}"/>
              </a:ext>
            </a:extLst>
          </p:cNvPr>
          <p:cNvGrpSpPr/>
          <p:nvPr/>
        </p:nvGrpSpPr>
        <p:grpSpPr>
          <a:xfrm>
            <a:off x="265702" y="891879"/>
            <a:ext cx="3742849" cy="1541979"/>
            <a:chOff x="1929840" y="1484784"/>
            <a:chExt cx="3742849" cy="2189202"/>
          </a:xfrm>
        </p:grpSpPr>
        <p:sp>
          <p:nvSpPr>
            <p:cNvPr id="10" name="Shape 1">
              <a:extLst>
                <a:ext uri="{FF2B5EF4-FFF2-40B4-BE49-F238E27FC236}">
                  <a16:creationId xmlns:a16="http://schemas.microsoft.com/office/drawing/2014/main" id="{2E6A4E3A-964F-486B-B1F6-6E30F854E903}"/>
                </a:ext>
              </a:extLst>
            </p:cNvPr>
            <p:cNvSpPr/>
            <p:nvPr/>
          </p:nvSpPr>
          <p:spPr>
            <a:xfrm>
              <a:off x="1929840" y="1484784"/>
              <a:ext cx="3742849" cy="218920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11" name="Text 2">
              <a:extLst>
                <a:ext uri="{FF2B5EF4-FFF2-40B4-BE49-F238E27FC236}">
                  <a16:creationId xmlns:a16="http://schemas.microsoft.com/office/drawing/2014/main" id="{7BC33A71-FE18-456E-BD44-2A4F59F2DA06}"/>
                </a:ext>
              </a:extLst>
            </p:cNvPr>
            <p:cNvSpPr/>
            <p:nvPr/>
          </p:nvSpPr>
          <p:spPr>
            <a:xfrm>
              <a:off x="2137128" y="1692072"/>
              <a:ext cx="2591395" cy="323969"/>
            </a:xfrm>
            <a:prstGeom prst="rect">
              <a:avLst/>
            </a:prstGeom>
            <a:noFill/>
            <a:ln/>
          </p:spPr>
          <p:txBody>
            <a:bodyPr wrap="none" lIns="0" tIns="0" rIns="0" bIns="0" rtlCol="0" anchor="t"/>
            <a:lstStyle/>
            <a:p>
              <a:pPr marL="0" indent="0">
                <a:lnSpc>
                  <a:spcPts val="2550"/>
                </a:lnSpc>
                <a:buNone/>
              </a:pPr>
              <a:r>
                <a:rPr lang="en-US" sz="2000" b="1" dirty="0">
                  <a:latin typeface="Arial" panose="020B0604020202020204" pitchFamily="34" charset="0"/>
                  <a:ea typeface="Libre Baskerville" pitchFamily="34" charset="-122"/>
                  <a:cs typeface="Arial" panose="020B0604020202020204" pitchFamily="34" charset="0"/>
                </a:rPr>
                <a:t>Bilim ve Teknoloji</a:t>
              </a:r>
              <a:endParaRPr lang="en-US" sz="2000" b="1" dirty="0">
                <a:latin typeface="Arial" panose="020B0604020202020204" pitchFamily="34" charset="0"/>
                <a:cs typeface="Arial" panose="020B0604020202020204" pitchFamily="34" charset="0"/>
              </a:endParaRPr>
            </a:p>
          </p:txBody>
        </p:sp>
        <p:sp>
          <p:nvSpPr>
            <p:cNvPr id="12" name="Text 3">
              <a:extLst>
                <a:ext uri="{FF2B5EF4-FFF2-40B4-BE49-F238E27FC236}">
                  <a16:creationId xmlns:a16="http://schemas.microsoft.com/office/drawing/2014/main" id="{C72460BB-2654-4707-AB1B-9C2FD6C8D98D}"/>
                </a:ext>
              </a:extLst>
            </p:cNvPr>
            <p:cNvSpPr/>
            <p:nvPr/>
          </p:nvSpPr>
          <p:spPr>
            <a:xfrm>
              <a:off x="2137128" y="2140342"/>
              <a:ext cx="3328273" cy="994767"/>
            </a:xfrm>
            <a:prstGeom prst="rect">
              <a:avLst/>
            </a:prstGeom>
            <a:noFill/>
            <a:ln/>
          </p:spPr>
          <p:txBody>
            <a:bodyPr wrap="square" lIns="0" tIns="0" rIns="0" bIns="0" rtlCol="0" anchor="t"/>
            <a:lstStyle/>
            <a:p>
              <a:pPr marL="0" indent="0">
                <a:lnSpc>
                  <a:spcPts val="2600"/>
                </a:lnSpc>
                <a:buNone/>
              </a:pPr>
              <a:r>
                <a:rPr lang="en-US" sz="1600" dirty="0">
                  <a:latin typeface="Arial" panose="020B0604020202020204" pitchFamily="34" charset="0"/>
                  <a:ea typeface="Open Sans" pitchFamily="34" charset="-122"/>
                  <a:cs typeface="Arial" panose="020B0604020202020204" pitchFamily="34" charset="0"/>
                </a:rPr>
                <a:t>Bilim ve teknoloji konularında atölye çalışmaları, seminerler ve etkinlikler.</a:t>
              </a:r>
              <a:endParaRPr lang="en-US" sz="1600" dirty="0">
                <a:latin typeface="Arial" panose="020B0604020202020204" pitchFamily="34" charset="0"/>
                <a:cs typeface="Arial" panose="020B0604020202020204" pitchFamily="34" charset="0"/>
              </a:endParaRPr>
            </a:p>
          </p:txBody>
        </p:sp>
      </p:grpSp>
      <p:grpSp>
        <p:nvGrpSpPr>
          <p:cNvPr id="4" name="Grup 3">
            <a:extLst>
              <a:ext uri="{FF2B5EF4-FFF2-40B4-BE49-F238E27FC236}">
                <a16:creationId xmlns:a16="http://schemas.microsoft.com/office/drawing/2014/main" id="{3DF58E10-7BDC-4378-9504-C09C22E2F4F9}"/>
              </a:ext>
            </a:extLst>
          </p:cNvPr>
          <p:cNvGrpSpPr/>
          <p:nvPr/>
        </p:nvGrpSpPr>
        <p:grpSpPr>
          <a:xfrm>
            <a:off x="8293855" y="891879"/>
            <a:ext cx="3742849" cy="1541979"/>
            <a:chOff x="5879976" y="1484784"/>
            <a:chExt cx="3742849" cy="2116155"/>
          </a:xfrm>
        </p:grpSpPr>
        <p:sp>
          <p:nvSpPr>
            <p:cNvPr id="13" name="Shape 4">
              <a:extLst>
                <a:ext uri="{FF2B5EF4-FFF2-40B4-BE49-F238E27FC236}">
                  <a16:creationId xmlns:a16="http://schemas.microsoft.com/office/drawing/2014/main" id="{61163C37-10B9-403F-A83D-934171281DDE}"/>
                </a:ext>
              </a:extLst>
            </p:cNvPr>
            <p:cNvSpPr/>
            <p:nvPr/>
          </p:nvSpPr>
          <p:spPr>
            <a:xfrm>
              <a:off x="5879976" y="1484784"/>
              <a:ext cx="3742849" cy="2116155"/>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14" name="Text 5">
              <a:extLst>
                <a:ext uri="{FF2B5EF4-FFF2-40B4-BE49-F238E27FC236}">
                  <a16:creationId xmlns:a16="http://schemas.microsoft.com/office/drawing/2014/main" id="{B825222C-3926-4F91-B408-7488573A2D1C}"/>
                </a:ext>
              </a:extLst>
            </p:cNvPr>
            <p:cNvSpPr/>
            <p:nvPr/>
          </p:nvSpPr>
          <p:spPr>
            <a:xfrm>
              <a:off x="6087264" y="1692072"/>
              <a:ext cx="2591395" cy="323969"/>
            </a:xfrm>
            <a:prstGeom prst="rect">
              <a:avLst/>
            </a:prstGeom>
            <a:noFill/>
            <a:ln/>
          </p:spPr>
          <p:txBody>
            <a:bodyPr wrap="none" lIns="0" tIns="0" rIns="0" bIns="0" rtlCol="0" anchor="t"/>
            <a:lstStyle/>
            <a:p>
              <a:pPr marL="0" indent="0">
                <a:lnSpc>
                  <a:spcPts val="2550"/>
                </a:lnSpc>
                <a:buNone/>
              </a:pPr>
              <a:r>
                <a:rPr lang="en-US" sz="2000" b="1" dirty="0">
                  <a:latin typeface="Arial" panose="020B0604020202020204" pitchFamily="34" charset="0"/>
                  <a:ea typeface="Libre Baskerville" pitchFamily="34" charset="-122"/>
                  <a:cs typeface="Arial" panose="020B0604020202020204" pitchFamily="34" charset="0"/>
                </a:rPr>
                <a:t>Güzel Sanatlar</a:t>
              </a:r>
              <a:endParaRPr lang="en-US" sz="2000" b="1" dirty="0">
                <a:latin typeface="Arial" panose="020B0604020202020204" pitchFamily="34" charset="0"/>
                <a:cs typeface="Arial" panose="020B0604020202020204" pitchFamily="34" charset="0"/>
              </a:endParaRPr>
            </a:p>
          </p:txBody>
        </p:sp>
        <p:sp>
          <p:nvSpPr>
            <p:cNvPr id="15" name="Text 6">
              <a:extLst>
                <a:ext uri="{FF2B5EF4-FFF2-40B4-BE49-F238E27FC236}">
                  <a16:creationId xmlns:a16="http://schemas.microsoft.com/office/drawing/2014/main" id="{B56C0F7F-21AD-47D6-974A-42D56E3E22B0}"/>
                </a:ext>
              </a:extLst>
            </p:cNvPr>
            <p:cNvSpPr/>
            <p:nvPr/>
          </p:nvSpPr>
          <p:spPr>
            <a:xfrm>
              <a:off x="6087264" y="2140342"/>
              <a:ext cx="3498699" cy="1326356"/>
            </a:xfrm>
            <a:prstGeom prst="rect">
              <a:avLst/>
            </a:prstGeom>
            <a:noFill/>
            <a:ln/>
          </p:spPr>
          <p:txBody>
            <a:bodyPr wrap="square" lIns="0" tIns="0" rIns="0" bIns="0" rtlCol="0" anchor="t"/>
            <a:lstStyle/>
            <a:p>
              <a:pPr marL="0" indent="0">
                <a:lnSpc>
                  <a:spcPts val="2600"/>
                </a:lnSpc>
                <a:buNone/>
              </a:pPr>
              <a:r>
                <a:rPr lang="en-US" sz="1600" dirty="0">
                  <a:latin typeface="Arial" panose="020B0604020202020204" pitchFamily="34" charset="0"/>
                  <a:ea typeface="Open Sans" pitchFamily="34" charset="-122"/>
                  <a:cs typeface="Arial" panose="020B0604020202020204" pitchFamily="34" charset="0"/>
                </a:rPr>
                <a:t>Görsel ve sahne sanatlarını kapsayan çalışmalar ve etkinlikler (resim, heykel, müzik, dans, tiyatro).</a:t>
              </a:r>
              <a:endParaRPr lang="en-US" sz="1600" dirty="0">
                <a:latin typeface="Arial" panose="020B0604020202020204" pitchFamily="34" charset="0"/>
                <a:cs typeface="Arial" panose="020B0604020202020204" pitchFamily="34" charset="0"/>
              </a:endParaRPr>
            </a:p>
          </p:txBody>
        </p:sp>
      </p:grpSp>
      <p:grpSp>
        <p:nvGrpSpPr>
          <p:cNvPr id="22" name="Grup 21">
            <a:extLst>
              <a:ext uri="{FF2B5EF4-FFF2-40B4-BE49-F238E27FC236}">
                <a16:creationId xmlns:a16="http://schemas.microsoft.com/office/drawing/2014/main" id="{6C07E721-4EE7-4BA7-8282-4B4D95161B94}"/>
              </a:ext>
            </a:extLst>
          </p:cNvPr>
          <p:cNvGrpSpPr/>
          <p:nvPr/>
        </p:nvGrpSpPr>
        <p:grpSpPr>
          <a:xfrm>
            <a:off x="4295800" y="891879"/>
            <a:ext cx="3907286" cy="1541979"/>
            <a:chOff x="1929840" y="3881274"/>
            <a:chExt cx="3907286" cy="2189202"/>
          </a:xfrm>
        </p:grpSpPr>
        <p:sp>
          <p:nvSpPr>
            <p:cNvPr id="16" name="Shape 7">
              <a:extLst>
                <a:ext uri="{FF2B5EF4-FFF2-40B4-BE49-F238E27FC236}">
                  <a16:creationId xmlns:a16="http://schemas.microsoft.com/office/drawing/2014/main" id="{6255D761-5C7F-47CF-A46C-A3E9616A0DC4}"/>
                </a:ext>
              </a:extLst>
            </p:cNvPr>
            <p:cNvSpPr/>
            <p:nvPr/>
          </p:nvSpPr>
          <p:spPr>
            <a:xfrm>
              <a:off x="1929840" y="3881274"/>
              <a:ext cx="3742849" cy="218920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17" name="Text 8">
              <a:extLst>
                <a:ext uri="{FF2B5EF4-FFF2-40B4-BE49-F238E27FC236}">
                  <a16:creationId xmlns:a16="http://schemas.microsoft.com/office/drawing/2014/main" id="{EF6773B6-00CA-484B-9A37-ECDC7D0505C7}"/>
                </a:ext>
              </a:extLst>
            </p:cNvPr>
            <p:cNvSpPr/>
            <p:nvPr/>
          </p:nvSpPr>
          <p:spPr>
            <a:xfrm>
              <a:off x="2073856" y="4088562"/>
              <a:ext cx="2952274" cy="323969"/>
            </a:xfrm>
            <a:prstGeom prst="rect">
              <a:avLst/>
            </a:prstGeom>
            <a:noFill/>
            <a:ln/>
          </p:spPr>
          <p:txBody>
            <a:bodyPr wrap="none" lIns="0" tIns="0" rIns="0" bIns="0" rtlCol="0" anchor="t"/>
            <a:lstStyle/>
            <a:p>
              <a:pPr marL="0" indent="0">
                <a:lnSpc>
                  <a:spcPts val="2550"/>
                </a:lnSpc>
                <a:buNone/>
              </a:pPr>
              <a:r>
                <a:rPr lang="en-US" sz="2000" b="1" dirty="0">
                  <a:latin typeface="Arial" panose="020B0604020202020204" pitchFamily="34" charset="0"/>
                  <a:ea typeface="Libre Baskerville" pitchFamily="34" charset="-122"/>
                  <a:cs typeface="Arial" panose="020B0604020202020204" pitchFamily="34" charset="0"/>
                </a:rPr>
                <a:t>Spor ve Sağlıklı Yaşam</a:t>
              </a:r>
              <a:endParaRPr lang="en-US" sz="2000" b="1" dirty="0">
                <a:latin typeface="Arial" panose="020B0604020202020204" pitchFamily="34" charset="0"/>
                <a:cs typeface="Arial" panose="020B0604020202020204" pitchFamily="34" charset="0"/>
              </a:endParaRPr>
            </a:p>
          </p:txBody>
        </p:sp>
        <p:sp>
          <p:nvSpPr>
            <p:cNvPr id="18" name="Text 9">
              <a:extLst>
                <a:ext uri="{FF2B5EF4-FFF2-40B4-BE49-F238E27FC236}">
                  <a16:creationId xmlns:a16="http://schemas.microsoft.com/office/drawing/2014/main" id="{34DCF9EB-B50B-46EA-8DA1-5109F0F40C61}"/>
                </a:ext>
              </a:extLst>
            </p:cNvPr>
            <p:cNvSpPr/>
            <p:nvPr/>
          </p:nvSpPr>
          <p:spPr>
            <a:xfrm>
              <a:off x="2094277" y="4536832"/>
              <a:ext cx="3742849" cy="1326357"/>
            </a:xfrm>
            <a:prstGeom prst="rect">
              <a:avLst/>
            </a:prstGeom>
            <a:noFill/>
            <a:ln/>
          </p:spPr>
          <p:txBody>
            <a:bodyPr wrap="square" lIns="0" tIns="0" rIns="0" bIns="0" rtlCol="0" anchor="t"/>
            <a:lstStyle/>
            <a:p>
              <a:pPr marL="0" indent="0">
                <a:lnSpc>
                  <a:spcPts val="2600"/>
                </a:lnSpc>
                <a:buNone/>
              </a:pPr>
              <a:r>
                <a:rPr lang="en-US" sz="1600" dirty="0">
                  <a:latin typeface="Arial" panose="020B0604020202020204" pitchFamily="34" charset="0"/>
                  <a:ea typeface="Open Sans" pitchFamily="34" charset="-122"/>
                  <a:cs typeface="Arial" panose="020B0604020202020204" pitchFamily="34" charset="0"/>
                </a:rPr>
                <a:t>Fiziksel aktiviteler, spor faaliyetleri, obezite ile mücadele ve sağlıklı yaşam bilincini artırmaya yönelik projeler.</a:t>
              </a:r>
              <a:endParaRPr lang="en-US" sz="1600" dirty="0">
                <a:latin typeface="Arial" panose="020B0604020202020204" pitchFamily="34" charset="0"/>
                <a:cs typeface="Arial" panose="020B0604020202020204" pitchFamily="34" charset="0"/>
              </a:endParaRPr>
            </a:p>
          </p:txBody>
        </p:sp>
      </p:grpSp>
      <p:grpSp>
        <p:nvGrpSpPr>
          <p:cNvPr id="23" name="Grup 22">
            <a:extLst>
              <a:ext uri="{FF2B5EF4-FFF2-40B4-BE49-F238E27FC236}">
                <a16:creationId xmlns:a16="http://schemas.microsoft.com/office/drawing/2014/main" id="{898DBB53-5E40-482E-86D0-FEA33B26B13B}"/>
              </a:ext>
            </a:extLst>
          </p:cNvPr>
          <p:cNvGrpSpPr/>
          <p:nvPr/>
        </p:nvGrpSpPr>
        <p:grpSpPr>
          <a:xfrm>
            <a:off x="265702" y="2747520"/>
            <a:ext cx="3742849" cy="1541979"/>
            <a:chOff x="5879976" y="3881274"/>
            <a:chExt cx="3742849" cy="2189202"/>
          </a:xfrm>
        </p:grpSpPr>
        <p:sp>
          <p:nvSpPr>
            <p:cNvPr id="19" name="Shape 10">
              <a:extLst>
                <a:ext uri="{FF2B5EF4-FFF2-40B4-BE49-F238E27FC236}">
                  <a16:creationId xmlns:a16="http://schemas.microsoft.com/office/drawing/2014/main" id="{45CA4D15-FBA1-4657-984C-DFA68845BEE7}"/>
                </a:ext>
              </a:extLst>
            </p:cNvPr>
            <p:cNvSpPr/>
            <p:nvPr/>
          </p:nvSpPr>
          <p:spPr>
            <a:xfrm>
              <a:off x="5879976" y="3881274"/>
              <a:ext cx="3742849" cy="218920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20" name="Text 11">
              <a:extLst>
                <a:ext uri="{FF2B5EF4-FFF2-40B4-BE49-F238E27FC236}">
                  <a16:creationId xmlns:a16="http://schemas.microsoft.com/office/drawing/2014/main" id="{3234583C-50C8-4B99-8A39-998DB93AF915}"/>
                </a:ext>
              </a:extLst>
            </p:cNvPr>
            <p:cNvSpPr/>
            <p:nvPr/>
          </p:nvSpPr>
          <p:spPr>
            <a:xfrm>
              <a:off x="6087264" y="4088562"/>
              <a:ext cx="3235762" cy="323969"/>
            </a:xfrm>
            <a:prstGeom prst="rect">
              <a:avLst/>
            </a:prstGeom>
            <a:noFill/>
            <a:ln/>
          </p:spPr>
          <p:txBody>
            <a:bodyPr wrap="none" lIns="0" tIns="0" rIns="0" bIns="0" rtlCol="0" anchor="t"/>
            <a:lstStyle/>
            <a:p>
              <a:pPr marL="0" indent="0">
                <a:lnSpc>
                  <a:spcPts val="2550"/>
                </a:lnSpc>
                <a:buNone/>
              </a:pPr>
              <a:r>
                <a:rPr lang="en-US" sz="2000" b="1" dirty="0">
                  <a:latin typeface="Arial" panose="020B0604020202020204" pitchFamily="34" charset="0"/>
                  <a:ea typeface="Libre Baskerville" pitchFamily="34" charset="-122"/>
                  <a:cs typeface="Arial" panose="020B0604020202020204" pitchFamily="34" charset="0"/>
                </a:rPr>
                <a:t>Kişisel ve Sosyal Gelişim</a:t>
              </a:r>
              <a:endParaRPr lang="en-US" sz="2000" b="1" dirty="0">
                <a:latin typeface="Arial" panose="020B0604020202020204" pitchFamily="34" charset="0"/>
                <a:cs typeface="Arial" panose="020B0604020202020204" pitchFamily="34" charset="0"/>
              </a:endParaRPr>
            </a:p>
          </p:txBody>
        </p:sp>
        <p:sp>
          <p:nvSpPr>
            <p:cNvPr id="21" name="Text 12">
              <a:extLst>
                <a:ext uri="{FF2B5EF4-FFF2-40B4-BE49-F238E27FC236}">
                  <a16:creationId xmlns:a16="http://schemas.microsoft.com/office/drawing/2014/main" id="{F333B216-1061-4E05-BF15-1A0CA5FBF905}"/>
                </a:ext>
              </a:extLst>
            </p:cNvPr>
            <p:cNvSpPr/>
            <p:nvPr/>
          </p:nvSpPr>
          <p:spPr>
            <a:xfrm>
              <a:off x="6087264" y="4536832"/>
              <a:ext cx="3328273" cy="994767"/>
            </a:xfrm>
            <a:prstGeom prst="rect">
              <a:avLst/>
            </a:prstGeom>
            <a:noFill/>
            <a:ln/>
          </p:spPr>
          <p:txBody>
            <a:bodyPr wrap="square" lIns="0" tIns="0" rIns="0" bIns="0" rtlCol="0" anchor="t"/>
            <a:lstStyle/>
            <a:p>
              <a:pPr marL="0" indent="0">
                <a:lnSpc>
                  <a:spcPts val="2600"/>
                </a:lnSpc>
                <a:buNone/>
              </a:pPr>
              <a:r>
                <a:rPr lang="en-US" sz="1600" dirty="0">
                  <a:latin typeface="Arial" panose="020B0604020202020204" pitchFamily="34" charset="0"/>
                  <a:ea typeface="Open Sans" pitchFamily="34" charset="-122"/>
                  <a:cs typeface="Arial" panose="020B0604020202020204" pitchFamily="34" charset="0"/>
                </a:rPr>
                <a:t>Gençlerin kişisel ve sosyal becerilerini geliştirmeye yönelik projeler.</a:t>
              </a:r>
              <a:endParaRPr lang="en-US" sz="1600" dirty="0">
                <a:latin typeface="Arial" panose="020B0604020202020204" pitchFamily="34" charset="0"/>
                <a:cs typeface="Arial" panose="020B0604020202020204" pitchFamily="34" charset="0"/>
              </a:endParaRPr>
            </a:p>
          </p:txBody>
        </p:sp>
      </p:grpSp>
      <p:grpSp>
        <p:nvGrpSpPr>
          <p:cNvPr id="24" name="Grup 23">
            <a:extLst>
              <a:ext uri="{FF2B5EF4-FFF2-40B4-BE49-F238E27FC236}">
                <a16:creationId xmlns:a16="http://schemas.microsoft.com/office/drawing/2014/main" id="{61904BA7-2465-4323-B85E-8ECD06599D79}"/>
              </a:ext>
            </a:extLst>
          </p:cNvPr>
          <p:cNvGrpSpPr/>
          <p:nvPr/>
        </p:nvGrpSpPr>
        <p:grpSpPr>
          <a:xfrm>
            <a:off x="265702" y="4485970"/>
            <a:ext cx="3742849" cy="1659522"/>
            <a:chOff x="5879976" y="3814218"/>
            <a:chExt cx="3742849" cy="2201402"/>
          </a:xfrm>
        </p:grpSpPr>
        <p:sp>
          <p:nvSpPr>
            <p:cNvPr id="25" name="Shape 10">
              <a:extLst>
                <a:ext uri="{FF2B5EF4-FFF2-40B4-BE49-F238E27FC236}">
                  <a16:creationId xmlns:a16="http://schemas.microsoft.com/office/drawing/2014/main" id="{9E9C7311-9605-41E3-AB03-DDDB3F76612E}"/>
                </a:ext>
              </a:extLst>
            </p:cNvPr>
            <p:cNvSpPr/>
            <p:nvPr/>
          </p:nvSpPr>
          <p:spPr>
            <a:xfrm>
              <a:off x="5879976" y="3814218"/>
              <a:ext cx="3742849" cy="220140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26" name="Text 11">
              <a:extLst>
                <a:ext uri="{FF2B5EF4-FFF2-40B4-BE49-F238E27FC236}">
                  <a16:creationId xmlns:a16="http://schemas.microsoft.com/office/drawing/2014/main" id="{819DDED9-A65E-4A2B-86F3-C506459AC6A4}"/>
                </a:ext>
              </a:extLst>
            </p:cNvPr>
            <p:cNvSpPr/>
            <p:nvPr/>
          </p:nvSpPr>
          <p:spPr>
            <a:xfrm>
              <a:off x="6087264" y="4035968"/>
              <a:ext cx="3235762" cy="323969"/>
            </a:xfrm>
            <a:prstGeom prst="rect">
              <a:avLst/>
            </a:prstGeom>
            <a:noFill/>
            <a:ln/>
          </p:spPr>
          <p:txBody>
            <a:bodyPr wrap="none" lIns="0" tIns="0" rIns="0" bIns="0" rtlCol="0" anchor="t"/>
            <a:lstStyle/>
            <a:p>
              <a:pPr marL="0" indent="0">
                <a:lnSpc>
                  <a:spcPts val="2550"/>
                </a:lnSpc>
                <a:buNone/>
              </a:pPr>
              <a:r>
                <a:rPr lang="tr-TR" sz="2000" b="1" i="0" dirty="0">
                  <a:effectLst/>
                  <a:latin typeface="Arial" panose="020B0604020202020204" pitchFamily="34" charset="0"/>
                  <a:cs typeface="Arial" panose="020B0604020202020204" pitchFamily="34" charset="0"/>
                </a:rPr>
                <a:t>İş Birliği Programları</a:t>
              </a:r>
              <a:endParaRPr lang="en-US" sz="2000" b="1" dirty="0">
                <a:latin typeface="Arial" panose="020B0604020202020204" pitchFamily="34" charset="0"/>
                <a:cs typeface="Arial" panose="020B0604020202020204" pitchFamily="34" charset="0"/>
              </a:endParaRPr>
            </a:p>
          </p:txBody>
        </p:sp>
        <p:sp>
          <p:nvSpPr>
            <p:cNvPr id="27" name="Text 12">
              <a:extLst>
                <a:ext uri="{FF2B5EF4-FFF2-40B4-BE49-F238E27FC236}">
                  <a16:creationId xmlns:a16="http://schemas.microsoft.com/office/drawing/2014/main" id="{6488DA34-65FF-4130-976D-C46AB6A5A1B5}"/>
                </a:ext>
              </a:extLst>
            </p:cNvPr>
            <p:cNvSpPr/>
            <p:nvPr/>
          </p:nvSpPr>
          <p:spPr>
            <a:xfrm>
              <a:off x="6087264" y="4536832"/>
              <a:ext cx="3328273" cy="994767"/>
            </a:xfrm>
            <a:prstGeom prst="rect">
              <a:avLst/>
            </a:prstGeom>
            <a:noFill/>
            <a:ln/>
          </p:spPr>
          <p:txBody>
            <a:bodyPr wrap="square" lIns="0" tIns="0" rIns="0" bIns="0" rtlCol="0" anchor="t"/>
            <a:lstStyle/>
            <a:p>
              <a:pPr marL="0" indent="0">
                <a:lnSpc>
                  <a:spcPts val="2600"/>
                </a:lnSpc>
                <a:buNone/>
              </a:pPr>
              <a:r>
                <a:rPr lang="tr-TR" sz="1600" b="0" i="0" dirty="0">
                  <a:effectLst/>
                  <a:latin typeface="Arial" panose="020B0604020202020204" pitchFamily="34" charset="0"/>
                  <a:ea typeface="Open Sans" panose="020B0606030504020204" pitchFamily="34" charset="0"/>
                  <a:cs typeface="Arial" panose="020B0604020202020204" pitchFamily="34" charset="0"/>
                </a:rPr>
                <a:t>Üniversite topluluklarının kamu ve özel sektör ile iş birliğini sağlayan proje ve etkinlikler.</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grpSp>
      <p:grpSp>
        <p:nvGrpSpPr>
          <p:cNvPr id="28" name="Grup 27">
            <a:extLst>
              <a:ext uri="{FF2B5EF4-FFF2-40B4-BE49-F238E27FC236}">
                <a16:creationId xmlns:a16="http://schemas.microsoft.com/office/drawing/2014/main" id="{8B411DD0-8F99-4637-8D80-06D408D17F1E}"/>
              </a:ext>
            </a:extLst>
          </p:cNvPr>
          <p:cNvGrpSpPr/>
          <p:nvPr/>
        </p:nvGrpSpPr>
        <p:grpSpPr>
          <a:xfrm>
            <a:off x="4295800" y="2747520"/>
            <a:ext cx="3838383" cy="1541979"/>
            <a:chOff x="5879976" y="3881274"/>
            <a:chExt cx="3838383" cy="2189202"/>
          </a:xfrm>
        </p:grpSpPr>
        <p:sp>
          <p:nvSpPr>
            <p:cNvPr id="29" name="Shape 10">
              <a:extLst>
                <a:ext uri="{FF2B5EF4-FFF2-40B4-BE49-F238E27FC236}">
                  <a16:creationId xmlns:a16="http://schemas.microsoft.com/office/drawing/2014/main" id="{50C096F2-8C3B-4319-8865-EF29227F967D}"/>
                </a:ext>
              </a:extLst>
            </p:cNvPr>
            <p:cNvSpPr/>
            <p:nvPr/>
          </p:nvSpPr>
          <p:spPr>
            <a:xfrm>
              <a:off x="5879976" y="3881274"/>
              <a:ext cx="3742849" cy="218920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30" name="Text 11">
              <a:extLst>
                <a:ext uri="{FF2B5EF4-FFF2-40B4-BE49-F238E27FC236}">
                  <a16:creationId xmlns:a16="http://schemas.microsoft.com/office/drawing/2014/main" id="{BEF2EE57-E033-4688-9C19-DFF4E0B3A4F1}"/>
                </a:ext>
              </a:extLst>
            </p:cNvPr>
            <p:cNvSpPr/>
            <p:nvPr/>
          </p:nvSpPr>
          <p:spPr>
            <a:xfrm>
              <a:off x="6028590" y="3980095"/>
              <a:ext cx="3235762" cy="323969"/>
            </a:xfrm>
            <a:prstGeom prst="rect">
              <a:avLst/>
            </a:prstGeom>
            <a:noFill/>
            <a:ln/>
          </p:spPr>
          <p:txBody>
            <a:bodyPr wrap="none" lIns="0" tIns="0" rIns="0" bIns="0" rtlCol="0" anchor="t"/>
            <a:lstStyle/>
            <a:p>
              <a:pPr marL="0" indent="0">
                <a:lnSpc>
                  <a:spcPts val="2550"/>
                </a:lnSpc>
                <a:buNone/>
              </a:pPr>
              <a:r>
                <a:rPr lang="en-US" sz="2000" b="1" dirty="0" err="1">
                  <a:latin typeface="Arial" panose="020B0604020202020204" pitchFamily="34" charset="0"/>
                  <a:ea typeface="Libre Baskerville" pitchFamily="34" charset="-122"/>
                  <a:cs typeface="Arial" panose="020B0604020202020204" pitchFamily="34" charset="0"/>
                </a:rPr>
                <a:t>Kapasite</a:t>
              </a:r>
              <a:r>
                <a:rPr lang="en-US" sz="2000" b="1" dirty="0">
                  <a:latin typeface="Arial" panose="020B0604020202020204" pitchFamily="34" charset="0"/>
                  <a:ea typeface="Libre Baskerville" pitchFamily="34" charset="-122"/>
                  <a:cs typeface="Arial" panose="020B0604020202020204" pitchFamily="34" charset="0"/>
                </a:rPr>
                <a:t> </a:t>
              </a:r>
              <a:r>
                <a:rPr lang="en-US" sz="2000" b="1" dirty="0" err="1">
                  <a:latin typeface="Arial" panose="020B0604020202020204" pitchFamily="34" charset="0"/>
                  <a:ea typeface="Libre Baskerville" pitchFamily="34" charset="-122"/>
                  <a:cs typeface="Arial" panose="020B0604020202020204" pitchFamily="34" charset="0"/>
                </a:rPr>
                <a:t>Geliştirme</a:t>
              </a:r>
              <a:endParaRPr lang="en-US" sz="2000" b="1" dirty="0">
                <a:latin typeface="Arial" panose="020B0604020202020204" pitchFamily="34" charset="0"/>
                <a:cs typeface="Arial" panose="020B0604020202020204" pitchFamily="34" charset="0"/>
              </a:endParaRPr>
            </a:p>
          </p:txBody>
        </p:sp>
        <p:sp>
          <p:nvSpPr>
            <p:cNvPr id="31" name="Text 12">
              <a:extLst>
                <a:ext uri="{FF2B5EF4-FFF2-40B4-BE49-F238E27FC236}">
                  <a16:creationId xmlns:a16="http://schemas.microsoft.com/office/drawing/2014/main" id="{CD5622D7-55A3-49DD-8EF6-E60582516FDE}"/>
                </a:ext>
              </a:extLst>
            </p:cNvPr>
            <p:cNvSpPr/>
            <p:nvPr/>
          </p:nvSpPr>
          <p:spPr>
            <a:xfrm>
              <a:off x="5975510" y="4536833"/>
              <a:ext cx="3742849" cy="994767"/>
            </a:xfrm>
            <a:prstGeom prst="rect">
              <a:avLst/>
            </a:prstGeom>
            <a:noFill/>
            <a:ln/>
          </p:spPr>
          <p:txBody>
            <a:bodyPr wrap="square" lIns="0" tIns="0" rIns="0" bIns="0" rtlCol="0" anchor="t"/>
            <a:lstStyle/>
            <a:p>
              <a:pPr marL="0" indent="0">
                <a:lnSpc>
                  <a:spcPts val="2600"/>
                </a:lnSpc>
                <a:buNone/>
              </a:pPr>
              <a:r>
                <a:rPr lang="en-US" sz="1600" dirty="0" err="1">
                  <a:latin typeface="Arial" panose="020B0604020202020204" pitchFamily="34" charset="0"/>
                  <a:ea typeface="Open Sans" pitchFamily="34" charset="-122"/>
                  <a:cs typeface="Arial" panose="020B0604020202020204" pitchFamily="34" charset="0"/>
                </a:rPr>
                <a:t>Gençlerin</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ve</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kulüplerin</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kapasitelerini</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geliştirmeye</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yönelik</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eğitimler</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seminerler</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ve</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atölye</a:t>
              </a:r>
              <a:r>
                <a:rPr lang="en-US" sz="1600" dirty="0">
                  <a:latin typeface="Arial" panose="020B0604020202020204" pitchFamily="34" charset="0"/>
                  <a:ea typeface="Open Sans" pitchFamily="34" charset="-122"/>
                  <a:cs typeface="Arial" panose="020B0604020202020204" pitchFamily="34" charset="0"/>
                </a:rPr>
                <a:t> </a:t>
              </a:r>
              <a:r>
                <a:rPr lang="en-US" sz="1600" dirty="0" err="1">
                  <a:latin typeface="Arial" panose="020B0604020202020204" pitchFamily="34" charset="0"/>
                  <a:ea typeface="Open Sans" pitchFamily="34" charset="-122"/>
                  <a:cs typeface="Arial" panose="020B0604020202020204" pitchFamily="34" charset="0"/>
                </a:rPr>
                <a:t>çalışmaları</a:t>
              </a:r>
              <a:r>
                <a:rPr lang="en-US" sz="1600" dirty="0">
                  <a:latin typeface="Arial" panose="020B0604020202020204" pitchFamily="34" charset="0"/>
                  <a:ea typeface="Open Sans" pitchFamily="34" charset="-122"/>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grpSp>
        <p:nvGrpSpPr>
          <p:cNvPr id="32" name="Grup 31">
            <a:extLst>
              <a:ext uri="{FF2B5EF4-FFF2-40B4-BE49-F238E27FC236}">
                <a16:creationId xmlns:a16="http://schemas.microsoft.com/office/drawing/2014/main" id="{197B5005-9631-4326-8D28-2E986044D363}"/>
              </a:ext>
            </a:extLst>
          </p:cNvPr>
          <p:cNvGrpSpPr/>
          <p:nvPr/>
        </p:nvGrpSpPr>
        <p:grpSpPr>
          <a:xfrm>
            <a:off x="4295800" y="4485970"/>
            <a:ext cx="3742849" cy="1659522"/>
            <a:chOff x="5879976" y="3881274"/>
            <a:chExt cx="3742849" cy="2356082"/>
          </a:xfrm>
        </p:grpSpPr>
        <p:sp>
          <p:nvSpPr>
            <p:cNvPr id="33" name="Shape 10">
              <a:extLst>
                <a:ext uri="{FF2B5EF4-FFF2-40B4-BE49-F238E27FC236}">
                  <a16:creationId xmlns:a16="http://schemas.microsoft.com/office/drawing/2014/main" id="{D10FE2D1-4BF2-4BF0-A1CF-86CBBFF307D6}"/>
                </a:ext>
              </a:extLst>
            </p:cNvPr>
            <p:cNvSpPr/>
            <p:nvPr/>
          </p:nvSpPr>
          <p:spPr>
            <a:xfrm>
              <a:off x="5879976" y="3881274"/>
              <a:ext cx="3742849" cy="235608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34" name="Text 11">
              <a:extLst>
                <a:ext uri="{FF2B5EF4-FFF2-40B4-BE49-F238E27FC236}">
                  <a16:creationId xmlns:a16="http://schemas.microsoft.com/office/drawing/2014/main" id="{4EB88DA9-444F-4A10-986A-CA6EE357E73A}"/>
                </a:ext>
              </a:extLst>
            </p:cNvPr>
            <p:cNvSpPr/>
            <p:nvPr/>
          </p:nvSpPr>
          <p:spPr>
            <a:xfrm>
              <a:off x="6087264" y="4048737"/>
              <a:ext cx="3235762" cy="323969"/>
            </a:xfrm>
            <a:prstGeom prst="rect">
              <a:avLst/>
            </a:prstGeom>
            <a:noFill/>
            <a:ln/>
          </p:spPr>
          <p:txBody>
            <a:bodyPr wrap="none" lIns="0" tIns="0" rIns="0" bIns="0" rtlCol="0" anchor="t"/>
            <a:lstStyle/>
            <a:p>
              <a:pPr marL="0" indent="0">
                <a:lnSpc>
                  <a:spcPts val="2550"/>
                </a:lnSpc>
                <a:buNone/>
              </a:pPr>
              <a:r>
                <a:rPr lang="tr-TR" sz="2000" b="1" i="0" dirty="0">
                  <a:effectLst/>
                  <a:latin typeface="Arial" panose="020B0604020202020204" pitchFamily="34" charset="0"/>
                  <a:cs typeface="Arial" panose="020B0604020202020204" pitchFamily="34" charset="0"/>
                </a:rPr>
                <a:t>Erişilebilirlik Projeleri</a:t>
              </a:r>
              <a:endParaRPr lang="en-US" sz="2000" b="1" dirty="0">
                <a:latin typeface="Arial" panose="020B0604020202020204" pitchFamily="34" charset="0"/>
                <a:cs typeface="Arial" panose="020B0604020202020204" pitchFamily="34" charset="0"/>
              </a:endParaRPr>
            </a:p>
          </p:txBody>
        </p:sp>
        <p:sp>
          <p:nvSpPr>
            <p:cNvPr id="35" name="Text 12">
              <a:extLst>
                <a:ext uri="{FF2B5EF4-FFF2-40B4-BE49-F238E27FC236}">
                  <a16:creationId xmlns:a16="http://schemas.microsoft.com/office/drawing/2014/main" id="{281EB18D-080B-4192-BDD7-1E50692E7C50}"/>
                </a:ext>
              </a:extLst>
            </p:cNvPr>
            <p:cNvSpPr/>
            <p:nvPr/>
          </p:nvSpPr>
          <p:spPr>
            <a:xfrm>
              <a:off x="6087264" y="4536832"/>
              <a:ext cx="3328273" cy="994767"/>
            </a:xfrm>
            <a:prstGeom prst="rect">
              <a:avLst/>
            </a:prstGeom>
            <a:noFill/>
            <a:ln/>
          </p:spPr>
          <p:txBody>
            <a:bodyPr wrap="square" lIns="0" tIns="0" rIns="0" bIns="0" rtlCol="0" anchor="t"/>
            <a:lstStyle/>
            <a:p>
              <a:pPr marL="0" indent="0">
                <a:lnSpc>
                  <a:spcPts val="2600"/>
                </a:lnSpc>
                <a:buNone/>
              </a:pPr>
              <a:r>
                <a:rPr lang="en-US" sz="1600" dirty="0">
                  <a:latin typeface="Arial" panose="020B0604020202020204" pitchFamily="34" charset="0"/>
                  <a:ea typeface="Open Sans" pitchFamily="34" charset="-122"/>
                  <a:cs typeface="Arial" panose="020B0604020202020204" pitchFamily="34" charset="0"/>
                </a:rPr>
                <a:t>Gençlerin kişisel ve sosyal becerilerini geliştirmeye yönelik projeler.</a:t>
              </a:r>
              <a:endParaRPr lang="en-US" sz="1600" dirty="0">
                <a:latin typeface="Arial" panose="020B0604020202020204" pitchFamily="34" charset="0"/>
                <a:cs typeface="Arial" panose="020B0604020202020204" pitchFamily="34" charset="0"/>
              </a:endParaRPr>
            </a:p>
          </p:txBody>
        </p:sp>
      </p:grpSp>
      <p:grpSp>
        <p:nvGrpSpPr>
          <p:cNvPr id="36" name="Grup 35">
            <a:extLst>
              <a:ext uri="{FF2B5EF4-FFF2-40B4-BE49-F238E27FC236}">
                <a16:creationId xmlns:a16="http://schemas.microsoft.com/office/drawing/2014/main" id="{4865A46A-E350-41B6-97A5-BA77D9FC5D12}"/>
              </a:ext>
            </a:extLst>
          </p:cNvPr>
          <p:cNvGrpSpPr/>
          <p:nvPr/>
        </p:nvGrpSpPr>
        <p:grpSpPr>
          <a:xfrm>
            <a:off x="8293855" y="2747520"/>
            <a:ext cx="3742849" cy="1503940"/>
            <a:chOff x="5879976" y="1484784"/>
            <a:chExt cx="3742849" cy="2063952"/>
          </a:xfrm>
        </p:grpSpPr>
        <p:sp>
          <p:nvSpPr>
            <p:cNvPr id="37" name="Shape 4">
              <a:extLst>
                <a:ext uri="{FF2B5EF4-FFF2-40B4-BE49-F238E27FC236}">
                  <a16:creationId xmlns:a16="http://schemas.microsoft.com/office/drawing/2014/main" id="{AF698760-D9CE-471F-94A7-1A5737160C10}"/>
                </a:ext>
              </a:extLst>
            </p:cNvPr>
            <p:cNvSpPr/>
            <p:nvPr/>
          </p:nvSpPr>
          <p:spPr>
            <a:xfrm>
              <a:off x="5879976" y="1484784"/>
              <a:ext cx="3742849" cy="2063952"/>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38" name="Text 5">
              <a:extLst>
                <a:ext uri="{FF2B5EF4-FFF2-40B4-BE49-F238E27FC236}">
                  <a16:creationId xmlns:a16="http://schemas.microsoft.com/office/drawing/2014/main" id="{3224C528-B9CA-4959-BA01-2EA08AAF761C}"/>
                </a:ext>
              </a:extLst>
            </p:cNvPr>
            <p:cNvSpPr/>
            <p:nvPr/>
          </p:nvSpPr>
          <p:spPr>
            <a:xfrm>
              <a:off x="6087264" y="1692072"/>
              <a:ext cx="2591395" cy="323969"/>
            </a:xfrm>
            <a:prstGeom prst="rect">
              <a:avLst/>
            </a:prstGeom>
            <a:noFill/>
            <a:ln/>
          </p:spPr>
          <p:txBody>
            <a:bodyPr wrap="none" lIns="0" tIns="0" rIns="0" bIns="0" rtlCol="0" anchor="t"/>
            <a:lstStyle/>
            <a:p>
              <a:pPr marL="0" indent="0">
                <a:lnSpc>
                  <a:spcPts val="2550"/>
                </a:lnSpc>
                <a:buNone/>
              </a:pPr>
              <a:r>
                <a:rPr lang="tr-TR" sz="2000" b="1" i="0" dirty="0">
                  <a:effectLst/>
                  <a:latin typeface="Arial" panose="020B0604020202020204" pitchFamily="34" charset="0"/>
                  <a:cs typeface="Arial" panose="020B0604020202020204" pitchFamily="34" charset="0"/>
                </a:rPr>
                <a:t>Uluslararası Çalışmalar</a:t>
              </a:r>
              <a:r>
                <a:rPr lang="tr-TR" sz="2000" b="0" i="0" dirty="0">
                  <a:effectLst/>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39" name="Text 6">
              <a:extLst>
                <a:ext uri="{FF2B5EF4-FFF2-40B4-BE49-F238E27FC236}">
                  <a16:creationId xmlns:a16="http://schemas.microsoft.com/office/drawing/2014/main" id="{CE34FC14-8A29-4B66-85A0-9A39700C3A30}"/>
                </a:ext>
              </a:extLst>
            </p:cNvPr>
            <p:cNvSpPr/>
            <p:nvPr/>
          </p:nvSpPr>
          <p:spPr>
            <a:xfrm>
              <a:off x="6087264" y="2222380"/>
              <a:ext cx="3498699" cy="1326356"/>
            </a:xfrm>
            <a:prstGeom prst="rect">
              <a:avLst/>
            </a:prstGeom>
            <a:noFill/>
            <a:ln/>
          </p:spPr>
          <p:txBody>
            <a:bodyPr wrap="square" lIns="0" tIns="0" rIns="0" bIns="0" rtlCol="0" anchor="t"/>
            <a:lstStyle/>
            <a:p>
              <a:pPr marL="0" indent="0">
                <a:lnSpc>
                  <a:spcPts val="2600"/>
                </a:lnSpc>
                <a:buNone/>
              </a:pPr>
              <a:r>
                <a:rPr lang="tr-TR" sz="1600" b="0" i="0" dirty="0">
                  <a:effectLst/>
                  <a:latin typeface="Arial" panose="020B0604020202020204" pitchFamily="34" charset="0"/>
                  <a:ea typeface="Open Sans" panose="020B0606030504020204" pitchFamily="34" charset="0"/>
                  <a:cs typeface="Arial" panose="020B0604020202020204" pitchFamily="34" charset="0"/>
                </a:rPr>
                <a:t>Global konulara yönelik çalışmalar, projeler ve etkinlikler.</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grpSp>
      <p:grpSp>
        <p:nvGrpSpPr>
          <p:cNvPr id="40" name="Grup 39">
            <a:extLst>
              <a:ext uri="{FF2B5EF4-FFF2-40B4-BE49-F238E27FC236}">
                <a16:creationId xmlns:a16="http://schemas.microsoft.com/office/drawing/2014/main" id="{E0F32822-7B58-461D-9B5E-1F55463D6FA8}"/>
              </a:ext>
            </a:extLst>
          </p:cNvPr>
          <p:cNvGrpSpPr/>
          <p:nvPr/>
        </p:nvGrpSpPr>
        <p:grpSpPr>
          <a:xfrm>
            <a:off x="8293855" y="4485970"/>
            <a:ext cx="3742849" cy="1659522"/>
            <a:chOff x="5879976" y="1484784"/>
            <a:chExt cx="3742849" cy="2277467"/>
          </a:xfrm>
        </p:grpSpPr>
        <p:sp>
          <p:nvSpPr>
            <p:cNvPr id="41" name="Shape 4">
              <a:extLst>
                <a:ext uri="{FF2B5EF4-FFF2-40B4-BE49-F238E27FC236}">
                  <a16:creationId xmlns:a16="http://schemas.microsoft.com/office/drawing/2014/main" id="{47A4E740-CBAA-440F-8D28-1DD05CDAC75D}"/>
                </a:ext>
              </a:extLst>
            </p:cNvPr>
            <p:cNvSpPr/>
            <p:nvPr/>
          </p:nvSpPr>
          <p:spPr>
            <a:xfrm>
              <a:off x="5879976" y="1484784"/>
              <a:ext cx="3742849" cy="2277467"/>
            </a:xfrm>
            <a:prstGeom prst="roundRect">
              <a:avLst>
                <a:gd name="adj" fmla="val 1420"/>
              </a:avLst>
            </a:prstGeom>
            <a:solidFill>
              <a:srgbClr val="EAE8F3"/>
            </a:solidFill>
            <a:ln/>
          </p:spPr>
          <p:txBody>
            <a:bodyPr/>
            <a:lstStyle/>
            <a:p>
              <a:endParaRPr lang="tr-TR">
                <a:latin typeface="Arial" panose="020B0604020202020204" pitchFamily="34" charset="0"/>
                <a:cs typeface="Arial" panose="020B0604020202020204" pitchFamily="34" charset="0"/>
              </a:endParaRPr>
            </a:p>
          </p:txBody>
        </p:sp>
        <p:sp>
          <p:nvSpPr>
            <p:cNvPr id="42" name="Text 5">
              <a:extLst>
                <a:ext uri="{FF2B5EF4-FFF2-40B4-BE49-F238E27FC236}">
                  <a16:creationId xmlns:a16="http://schemas.microsoft.com/office/drawing/2014/main" id="{27E2DCD0-04CB-4D9A-87AD-2683BF0DCBA7}"/>
                </a:ext>
              </a:extLst>
            </p:cNvPr>
            <p:cNvSpPr/>
            <p:nvPr/>
          </p:nvSpPr>
          <p:spPr>
            <a:xfrm>
              <a:off x="5986377" y="1692450"/>
              <a:ext cx="2591395" cy="323970"/>
            </a:xfrm>
            <a:prstGeom prst="rect">
              <a:avLst/>
            </a:prstGeom>
            <a:noFill/>
            <a:ln/>
          </p:spPr>
          <p:txBody>
            <a:bodyPr wrap="none" lIns="0" tIns="0" rIns="0" bIns="0" rtlCol="0" anchor="t"/>
            <a:lstStyle/>
            <a:p>
              <a:pPr marL="0" indent="0">
                <a:lnSpc>
                  <a:spcPts val="2550"/>
                </a:lnSpc>
                <a:buNone/>
              </a:pPr>
              <a:r>
                <a:rPr lang="tr-TR" sz="2000" b="1" i="0" dirty="0">
                  <a:effectLst/>
                  <a:latin typeface="Arial" panose="020B0604020202020204" pitchFamily="34" charset="0"/>
                  <a:cs typeface="Arial" panose="020B0604020202020204" pitchFamily="34" charset="0"/>
                </a:rPr>
                <a:t>Mesleki Gelişim Faaliyetleri</a:t>
              </a:r>
              <a:endParaRPr lang="en-US" sz="2000" b="1" dirty="0">
                <a:latin typeface="Arial" panose="020B0604020202020204" pitchFamily="34" charset="0"/>
                <a:cs typeface="Arial" panose="020B0604020202020204" pitchFamily="34" charset="0"/>
              </a:endParaRPr>
            </a:p>
          </p:txBody>
        </p:sp>
        <p:sp>
          <p:nvSpPr>
            <p:cNvPr id="43" name="Text 6">
              <a:extLst>
                <a:ext uri="{FF2B5EF4-FFF2-40B4-BE49-F238E27FC236}">
                  <a16:creationId xmlns:a16="http://schemas.microsoft.com/office/drawing/2014/main" id="{06708118-BCB8-47BC-B56F-1F72FDEBDFA6}"/>
                </a:ext>
              </a:extLst>
            </p:cNvPr>
            <p:cNvSpPr/>
            <p:nvPr/>
          </p:nvSpPr>
          <p:spPr>
            <a:xfrm>
              <a:off x="6016070" y="2166621"/>
              <a:ext cx="3498699" cy="1326356"/>
            </a:xfrm>
            <a:prstGeom prst="rect">
              <a:avLst/>
            </a:prstGeom>
            <a:noFill/>
            <a:ln/>
          </p:spPr>
          <p:txBody>
            <a:bodyPr wrap="square" lIns="0" tIns="0" rIns="0" bIns="0" rtlCol="0" anchor="t"/>
            <a:lstStyle/>
            <a:p>
              <a:pPr marL="0" indent="0">
                <a:lnSpc>
                  <a:spcPts val="2600"/>
                </a:lnSpc>
                <a:buNone/>
              </a:pPr>
              <a:r>
                <a:rPr lang="tr-TR" sz="1600" b="0" i="0" dirty="0">
                  <a:effectLst/>
                  <a:latin typeface="Arial" panose="020B0604020202020204" pitchFamily="34" charset="0"/>
                  <a:ea typeface="Open Sans" panose="020B0606030504020204" pitchFamily="34" charset="0"/>
                  <a:cs typeface="Arial" panose="020B0604020202020204" pitchFamily="34" charset="0"/>
                </a:rPr>
                <a:t>Gençlerin profesyonel becerilerini geliştirmeye yönelik mesleki gelişim faaliyetleri.</a:t>
              </a:r>
              <a:endParaRPr lang="en-US" sz="1600" dirty="0">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140506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D5B0-B0B8-0746-474F-90B8047AA80E}"/>
            </a:ext>
          </a:extLst>
        </p:cNvPr>
        <p:cNvGrpSpPr/>
        <p:nvPr/>
      </p:nvGrpSpPr>
      <p:grpSpPr>
        <a:xfrm>
          <a:off x="0" y="0"/>
          <a:ext cx="0" cy="0"/>
          <a:chOff x="0" y="0"/>
          <a:chExt cx="0" cy="0"/>
        </a:xfrm>
      </p:grpSpPr>
      <p:sp>
        <p:nvSpPr>
          <p:cNvPr id="5" name="Veri Yer Tutucusu 4">
            <a:extLst>
              <a:ext uri="{FF2B5EF4-FFF2-40B4-BE49-F238E27FC236}">
                <a16:creationId xmlns:a16="http://schemas.microsoft.com/office/drawing/2014/main" id="{57ECC4F8-7265-283E-9F91-23921CBCB929}"/>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9B2F5BBD-1220-1431-7255-79D0721A45AE}"/>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7</a:t>
            </a:fld>
            <a:endParaRPr lang="tr-TR" dirty="0">
              <a:latin typeface="Arial" panose="020B0604020202020204" pitchFamily="34" charset="0"/>
              <a:cs typeface="Arial" panose="020B0604020202020204" pitchFamily="34" charset="0"/>
            </a:endParaRPr>
          </a:p>
        </p:txBody>
      </p:sp>
      <p:sp>
        <p:nvSpPr>
          <p:cNvPr id="7" name="Text 0">
            <a:extLst>
              <a:ext uri="{FF2B5EF4-FFF2-40B4-BE49-F238E27FC236}">
                <a16:creationId xmlns:a16="http://schemas.microsoft.com/office/drawing/2014/main" id="{E5CC1171-8912-C107-3773-A7C34A5FA868}"/>
              </a:ext>
            </a:extLst>
          </p:cNvPr>
          <p:cNvSpPr/>
          <p:nvPr/>
        </p:nvSpPr>
        <p:spPr>
          <a:xfrm>
            <a:off x="284627" y="468073"/>
            <a:ext cx="8216622"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Arial" panose="020B0604020202020204" pitchFamily="34" charset="0"/>
                <a:ea typeface="Libre Baskerville" pitchFamily="34" charset="-122"/>
                <a:cs typeface="Arial" panose="020B0604020202020204" pitchFamily="34" charset="0"/>
              </a:rPr>
              <a:t>Destek Miktarı ve Uygulama</a:t>
            </a:r>
            <a:endParaRPr lang="en-US" sz="4450" dirty="0">
              <a:latin typeface="Arial" panose="020B0604020202020204" pitchFamily="34" charset="0"/>
              <a:cs typeface="Arial" panose="020B0604020202020204" pitchFamily="34" charset="0"/>
            </a:endParaRPr>
          </a:p>
        </p:txBody>
      </p:sp>
      <p:grpSp>
        <p:nvGrpSpPr>
          <p:cNvPr id="12" name="Grup 11">
            <a:extLst>
              <a:ext uri="{FF2B5EF4-FFF2-40B4-BE49-F238E27FC236}">
                <a16:creationId xmlns:a16="http://schemas.microsoft.com/office/drawing/2014/main" id="{A7092715-996C-C35C-0F43-A5C0916BF034}"/>
              </a:ext>
            </a:extLst>
          </p:cNvPr>
          <p:cNvGrpSpPr/>
          <p:nvPr/>
        </p:nvGrpSpPr>
        <p:grpSpPr>
          <a:xfrm>
            <a:off x="268905" y="1556792"/>
            <a:ext cx="11587734" cy="1148904"/>
            <a:chOff x="767055" y="3973760"/>
            <a:chExt cx="6093251" cy="1148904"/>
          </a:xfrm>
        </p:grpSpPr>
        <p:sp>
          <p:nvSpPr>
            <p:cNvPr id="8" name="Text 1">
              <a:extLst>
                <a:ext uri="{FF2B5EF4-FFF2-40B4-BE49-F238E27FC236}">
                  <a16:creationId xmlns:a16="http://schemas.microsoft.com/office/drawing/2014/main" id="{722D306B-9E5C-5748-2180-8991AFF15C45}"/>
                </a:ext>
              </a:extLst>
            </p:cNvPr>
            <p:cNvSpPr/>
            <p:nvPr/>
          </p:nvSpPr>
          <p:spPr>
            <a:xfrm>
              <a:off x="775322" y="397376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Arial" panose="020B0604020202020204" pitchFamily="34" charset="0"/>
                  <a:ea typeface="Libre Baskerville" pitchFamily="34" charset="-122"/>
                  <a:cs typeface="Arial" panose="020B0604020202020204" pitchFamily="34" charset="0"/>
                </a:rPr>
                <a:t>Destek Miktarı</a:t>
              </a:r>
              <a:endParaRPr lang="en-US" sz="2200" dirty="0">
                <a:latin typeface="Arial" panose="020B0604020202020204" pitchFamily="34" charset="0"/>
                <a:cs typeface="Arial" panose="020B0604020202020204" pitchFamily="34" charset="0"/>
              </a:endParaRPr>
            </a:p>
          </p:txBody>
        </p:sp>
        <p:sp>
          <p:nvSpPr>
            <p:cNvPr id="9" name="Text 2">
              <a:extLst>
                <a:ext uri="{FF2B5EF4-FFF2-40B4-BE49-F238E27FC236}">
                  <a16:creationId xmlns:a16="http://schemas.microsoft.com/office/drawing/2014/main" id="{7E84BD90-D013-4AEA-1649-ECEF7C247682}"/>
                </a:ext>
              </a:extLst>
            </p:cNvPr>
            <p:cNvSpPr/>
            <p:nvPr/>
          </p:nvSpPr>
          <p:spPr>
            <a:xfrm>
              <a:off x="767055" y="4396859"/>
              <a:ext cx="6093251" cy="725805"/>
            </a:xfrm>
            <a:prstGeom prst="rect">
              <a:avLst/>
            </a:prstGeom>
            <a:noFill/>
            <a:ln/>
          </p:spPr>
          <p:txBody>
            <a:bodyPr wrap="square" lIns="0" tIns="0" rIns="0" bIns="0" rtlCol="0" anchor="t"/>
            <a:lstStyle/>
            <a:p>
              <a:pPr marL="0" indent="0">
                <a:lnSpc>
                  <a:spcPts val="2850"/>
                </a:lnSpc>
                <a:buNone/>
              </a:pPr>
              <a:r>
                <a:rPr lang="en-US" sz="2000" dirty="0">
                  <a:latin typeface="Arial" panose="020B0604020202020204" pitchFamily="34" charset="0"/>
                  <a:ea typeface="Open Sans" pitchFamily="34" charset="-122"/>
                  <a:cs typeface="Arial" panose="020B0604020202020204" pitchFamily="34" charset="0"/>
                </a:rPr>
                <a:t>Yerel projeler için KDV dahil </a:t>
              </a:r>
              <a:r>
                <a:rPr lang="en-US" sz="2000" b="1" dirty="0">
                  <a:solidFill>
                    <a:srgbClr val="FF0000"/>
                  </a:solidFill>
                  <a:latin typeface="Arial" panose="020B0604020202020204" pitchFamily="34" charset="0"/>
                  <a:ea typeface="Open Sans" pitchFamily="34" charset="-122"/>
                  <a:cs typeface="Arial" panose="020B0604020202020204" pitchFamily="34" charset="0"/>
                </a:rPr>
                <a:t>50.000 TL'ye </a:t>
              </a:r>
              <a:r>
                <a:rPr lang="en-US" sz="2000" dirty="0">
                  <a:latin typeface="Arial" panose="020B0604020202020204" pitchFamily="34" charset="0"/>
                  <a:ea typeface="Open Sans" pitchFamily="34" charset="-122"/>
                  <a:cs typeface="Arial" panose="020B0604020202020204" pitchFamily="34" charset="0"/>
                </a:rPr>
                <a:t>kadar, ulusal projeler için KDV dahil </a:t>
              </a:r>
              <a:r>
                <a:rPr lang="en-US" sz="2000" b="1" dirty="0">
                  <a:solidFill>
                    <a:srgbClr val="FF0000"/>
                  </a:solidFill>
                  <a:latin typeface="Arial" panose="020B0604020202020204" pitchFamily="34" charset="0"/>
                  <a:ea typeface="Open Sans" pitchFamily="34" charset="-122"/>
                  <a:cs typeface="Arial" panose="020B0604020202020204" pitchFamily="34" charset="0"/>
                </a:rPr>
                <a:t>100.000 TL'ye </a:t>
              </a:r>
              <a:r>
                <a:rPr lang="en-US" sz="2000" dirty="0" err="1">
                  <a:latin typeface="Arial" panose="020B0604020202020204" pitchFamily="34" charset="0"/>
                  <a:ea typeface="Open Sans" pitchFamily="34" charset="-122"/>
                  <a:cs typeface="Arial" panose="020B0604020202020204" pitchFamily="34" charset="0"/>
                </a:rPr>
                <a:t>kadar</a:t>
              </a:r>
              <a:r>
                <a:rPr lang="en-US" sz="2000" dirty="0">
                  <a:latin typeface="Arial" panose="020B0604020202020204" pitchFamily="34" charset="0"/>
                  <a:ea typeface="Open Sans" pitchFamily="34" charset="-122"/>
                  <a:cs typeface="Arial" panose="020B0604020202020204" pitchFamily="34" charset="0"/>
                </a:rPr>
                <a:t>. </a:t>
              </a:r>
              <a:r>
                <a:rPr lang="tr-TR" sz="2000" dirty="0">
                  <a:latin typeface="Arial" panose="020B0604020202020204" pitchFamily="34" charset="0"/>
                  <a:ea typeface="Open Sans" pitchFamily="34" charset="-122"/>
                  <a:cs typeface="Arial" panose="020B0604020202020204" pitchFamily="34" charset="0"/>
                </a:rPr>
                <a:t> </a:t>
              </a:r>
            </a:p>
            <a:p>
              <a:pPr marL="0" indent="0">
                <a:lnSpc>
                  <a:spcPts val="2850"/>
                </a:lnSpc>
                <a:buNone/>
              </a:pPr>
              <a:endParaRPr lang="tr-TR" sz="2000" dirty="0">
                <a:latin typeface="Arial" panose="020B0604020202020204" pitchFamily="34" charset="0"/>
                <a:ea typeface="Open Sans" pitchFamily="34" charset="-122"/>
                <a:cs typeface="Arial" panose="020B0604020202020204" pitchFamily="34" charset="0"/>
              </a:endParaRPr>
            </a:p>
            <a:p>
              <a:pPr marL="0" indent="0" algn="just">
                <a:lnSpc>
                  <a:spcPts val="2850"/>
                </a:lnSpc>
                <a:buNone/>
              </a:pPr>
              <a:r>
                <a:rPr lang="tr-TR" sz="2000" b="1" dirty="0">
                  <a:latin typeface="Arial" panose="020B0604020202020204" pitchFamily="34" charset="0"/>
                  <a:ea typeface="Open Sans" pitchFamily="34" charset="-122"/>
                  <a:cs typeface="Arial" panose="020B0604020202020204" pitchFamily="34" charset="0"/>
                </a:rPr>
                <a:t>Yerel projeler, </a:t>
              </a:r>
              <a:r>
                <a:rPr lang="tr-TR" sz="2000" dirty="0">
                  <a:latin typeface="Arial" panose="020B0604020202020204" pitchFamily="34" charset="0"/>
                  <a:ea typeface="Open Sans" pitchFamily="34" charset="-122"/>
                  <a:cs typeface="Arial" panose="020B0604020202020204" pitchFamily="34" charset="0"/>
                </a:rPr>
                <a:t>yalnızca tek bir ildeki gençlerin katılımıyla gerçekleştirilen projelerdir. Yani, bu tür projelere sadece o ilin gençleri katılır ve etkinlikler o ilde gerçekleşir. Bir topluluk, kendi ilinden olan gençlerle bir etkinlik düzenlediğinde, bu da yerel proje olarak kabul edilir. Örneğin, bir ildeki gençlerin katılımıyla yapılan bir kültürel etkinlik ya da eğitim çalışması, o ilin dışından kimseyi dahil etmezse, bu yerel bir proje olur.</a:t>
              </a:r>
            </a:p>
            <a:p>
              <a:pPr marL="0" indent="0">
                <a:lnSpc>
                  <a:spcPts val="2850"/>
                </a:lnSpc>
                <a:buNone/>
              </a:pPr>
              <a:endParaRPr lang="tr-TR" sz="2000" dirty="0">
                <a:latin typeface="Arial" panose="020B0604020202020204" pitchFamily="34" charset="0"/>
                <a:ea typeface="Open Sans" pitchFamily="34" charset="-122"/>
                <a:cs typeface="Arial" panose="020B0604020202020204" pitchFamily="34" charset="0"/>
              </a:endParaRPr>
            </a:p>
            <a:p>
              <a:pPr marL="0" indent="0">
                <a:lnSpc>
                  <a:spcPts val="2850"/>
                </a:lnSpc>
                <a:buNone/>
              </a:pPr>
              <a:r>
                <a:rPr lang="tr-TR" sz="2000" b="1" dirty="0">
                  <a:latin typeface="Arial" panose="020B0604020202020204" pitchFamily="34" charset="0"/>
                  <a:ea typeface="Open Sans" pitchFamily="34" charset="-122"/>
                  <a:cs typeface="Arial" panose="020B0604020202020204" pitchFamily="34" charset="0"/>
                </a:rPr>
                <a:t>Ayrıca, bir topluluk bir araya gelip kendi ilinin dışındaki diğer illerde etkinlik düzenlese de, eğer katılımcılar yalnızca kendi illerinden ise, bu tür etkinlikler de "yerel proje" kapsamına girer.</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2882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D5B0-B0B8-0746-474F-90B8047AA80E}"/>
            </a:ext>
          </a:extLst>
        </p:cNvPr>
        <p:cNvGrpSpPr/>
        <p:nvPr/>
      </p:nvGrpSpPr>
      <p:grpSpPr>
        <a:xfrm>
          <a:off x="0" y="0"/>
          <a:ext cx="0" cy="0"/>
          <a:chOff x="0" y="0"/>
          <a:chExt cx="0" cy="0"/>
        </a:xfrm>
      </p:grpSpPr>
      <p:sp>
        <p:nvSpPr>
          <p:cNvPr id="5" name="Veri Yer Tutucusu 4">
            <a:extLst>
              <a:ext uri="{FF2B5EF4-FFF2-40B4-BE49-F238E27FC236}">
                <a16:creationId xmlns:a16="http://schemas.microsoft.com/office/drawing/2014/main" id="{57ECC4F8-7265-283E-9F91-23921CBCB929}"/>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9B2F5BBD-1220-1431-7255-79D0721A45AE}"/>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8</a:t>
            </a:fld>
            <a:endParaRPr lang="tr-TR" dirty="0">
              <a:latin typeface="Arial" panose="020B0604020202020204" pitchFamily="34" charset="0"/>
              <a:cs typeface="Arial" panose="020B0604020202020204" pitchFamily="34" charset="0"/>
            </a:endParaRPr>
          </a:p>
        </p:txBody>
      </p:sp>
      <p:sp>
        <p:nvSpPr>
          <p:cNvPr id="7" name="Text 0">
            <a:extLst>
              <a:ext uri="{FF2B5EF4-FFF2-40B4-BE49-F238E27FC236}">
                <a16:creationId xmlns:a16="http://schemas.microsoft.com/office/drawing/2014/main" id="{E5CC1171-8912-C107-3773-A7C34A5FA868}"/>
              </a:ext>
            </a:extLst>
          </p:cNvPr>
          <p:cNvSpPr/>
          <p:nvPr/>
        </p:nvSpPr>
        <p:spPr>
          <a:xfrm>
            <a:off x="284627" y="468073"/>
            <a:ext cx="8216622"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Arial" panose="020B0604020202020204" pitchFamily="34" charset="0"/>
                <a:ea typeface="Libre Baskerville" pitchFamily="34" charset="-122"/>
                <a:cs typeface="Arial" panose="020B0604020202020204" pitchFamily="34" charset="0"/>
              </a:rPr>
              <a:t>Destek Miktarı ve Uygulama</a:t>
            </a:r>
            <a:endParaRPr lang="en-US" sz="4450" dirty="0">
              <a:latin typeface="Arial" panose="020B0604020202020204" pitchFamily="34" charset="0"/>
              <a:cs typeface="Arial" panose="020B0604020202020204" pitchFamily="34" charset="0"/>
            </a:endParaRPr>
          </a:p>
        </p:txBody>
      </p:sp>
      <p:grpSp>
        <p:nvGrpSpPr>
          <p:cNvPr id="12" name="Grup 11">
            <a:extLst>
              <a:ext uri="{FF2B5EF4-FFF2-40B4-BE49-F238E27FC236}">
                <a16:creationId xmlns:a16="http://schemas.microsoft.com/office/drawing/2014/main" id="{A7092715-996C-C35C-0F43-A5C0916BF034}"/>
              </a:ext>
            </a:extLst>
          </p:cNvPr>
          <p:cNvGrpSpPr/>
          <p:nvPr/>
        </p:nvGrpSpPr>
        <p:grpSpPr>
          <a:xfrm>
            <a:off x="268905" y="1556792"/>
            <a:ext cx="11299704" cy="1148904"/>
            <a:chOff x="767055" y="3973760"/>
            <a:chExt cx="5941794" cy="1148904"/>
          </a:xfrm>
        </p:grpSpPr>
        <p:sp>
          <p:nvSpPr>
            <p:cNvPr id="8" name="Text 1">
              <a:extLst>
                <a:ext uri="{FF2B5EF4-FFF2-40B4-BE49-F238E27FC236}">
                  <a16:creationId xmlns:a16="http://schemas.microsoft.com/office/drawing/2014/main" id="{722D306B-9E5C-5748-2180-8991AFF15C45}"/>
                </a:ext>
              </a:extLst>
            </p:cNvPr>
            <p:cNvSpPr/>
            <p:nvPr/>
          </p:nvSpPr>
          <p:spPr>
            <a:xfrm>
              <a:off x="775322" y="397376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Arial" panose="020B0604020202020204" pitchFamily="34" charset="0"/>
                  <a:ea typeface="Libre Baskerville" pitchFamily="34" charset="-122"/>
                  <a:cs typeface="Arial" panose="020B0604020202020204" pitchFamily="34" charset="0"/>
                </a:rPr>
                <a:t>Destek Miktarı</a:t>
              </a:r>
              <a:endParaRPr lang="en-US" sz="2200" dirty="0">
                <a:latin typeface="Arial" panose="020B0604020202020204" pitchFamily="34" charset="0"/>
                <a:cs typeface="Arial" panose="020B0604020202020204" pitchFamily="34" charset="0"/>
              </a:endParaRPr>
            </a:p>
          </p:txBody>
        </p:sp>
        <p:sp>
          <p:nvSpPr>
            <p:cNvPr id="9" name="Text 2">
              <a:extLst>
                <a:ext uri="{FF2B5EF4-FFF2-40B4-BE49-F238E27FC236}">
                  <a16:creationId xmlns:a16="http://schemas.microsoft.com/office/drawing/2014/main" id="{7E84BD90-D013-4AEA-1649-ECEF7C247682}"/>
                </a:ext>
              </a:extLst>
            </p:cNvPr>
            <p:cNvSpPr/>
            <p:nvPr/>
          </p:nvSpPr>
          <p:spPr>
            <a:xfrm>
              <a:off x="767055" y="4396859"/>
              <a:ext cx="5941794" cy="725805"/>
            </a:xfrm>
            <a:prstGeom prst="rect">
              <a:avLst/>
            </a:prstGeom>
            <a:noFill/>
            <a:ln/>
          </p:spPr>
          <p:txBody>
            <a:bodyPr wrap="square" lIns="0" tIns="0" rIns="0" bIns="0" rtlCol="0" anchor="t"/>
            <a:lstStyle/>
            <a:p>
              <a:pPr marL="0" indent="0">
                <a:lnSpc>
                  <a:spcPts val="2850"/>
                </a:lnSpc>
                <a:buNone/>
              </a:pPr>
              <a:r>
                <a:rPr lang="en-US" sz="2000" dirty="0">
                  <a:latin typeface="Arial" panose="020B0604020202020204" pitchFamily="34" charset="0"/>
                  <a:ea typeface="Open Sans" pitchFamily="34" charset="-122"/>
                  <a:cs typeface="Arial" panose="020B0604020202020204" pitchFamily="34" charset="0"/>
                </a:rPr>
                <a:t>Yerel projeler için KDV dahil </a:t>
              </a:r>
              <a:r>
                <a:rPr lang="en-US" sz="2000" b="1" dirty="0">
                  <a:solidFill>
                    <a:srgbClr val="FF0000"/>
                  </a:solidFill>
                  <a:latin typeface="Arial" panose="020B0604020202020204" pitchFamily="34" charset="0"/>
                  <a:ea typeface="Open Sans" pitchFamily="34" charset="-122"/>
                  <a:cs typeface="Arial" panose="020B0604020202020204" pitchFamily="34" charset="0"/>
                </a:rPr>
                <a:t>50.000 TL'ye </a:t>
              </a:r>
              <a:r>
                <a:rPr lang="en-US" sz="2000" dirty="0">
                  <a:latin typeface="Arial" panose="020B0604020202020204" pitchFamily="34" charset="0"/>
                  <a:ea typeface="Open Sans" pitchFamily="34" charset="-122"/>
                  <a:cs typeface="Arial" panose="020B0604020202020204" pitchFamily="34" charset="0"/>
                </a:rPr>
                <a:t>kadar, ulusal projeler için KDV dahil </a:t>
              </a:r>
              <a:r>
                <a:rPr lang="en-US" sz="2000" b="1" dirty="0">
                  <a:solidFill>
                    <a:srgbClr val="FF0000"/>
                  </a:solidFill>
                  <a:latin typeface="Arial" panose="020B0604020202020204" pitchFamily="34" charset="0"/>
                  <a:ea typeface="Open Sans" pitchFamily="34" charset="-122"/>
                  <a:cs typeface="Arial" panose="020B0604020202020204" pitchFamily="34" charset="0"/>
                </a:rPr>
                <a:t>100.000 TL'ye </a:t>
              </a:r>
              <a:r>
                <a:rPr lang="en-US" sz="2000" dirty="0" err="1">
                  <a:latin typeface="Arial" panose="020B0604020202020204" pitchFamily="34" charset="0"/>
                  <a:ea typeface="Open Sans" pitchFamily="34" charset="-122"/>
                  <a:cs typeface="Arial" panose="020B0604020202020204" pitchFamily="34" charset="0"/>
                </a:rPr>
                <a:t>kadar</a:t>
              </a:r>
              <a:r>
                <a:rPr lang="en-US" sz="2000" dirty="0">
                  <a:latin typeface="Arial" panose="020B0604020202020204" pitchFamily="34" charset="0"/>
                  <a:ea typeface="Open Sans" pitchFamily="34" charset="-122"/>
                  <a:cs typeface="Arial" panose="020B0604020202020204" pitchFamily="34" charset="0"/>
                </a:rPr>
                <a:t>. </a:t>
              </a:r>
              <a:r>
                <a:rPr lang="tr-TR" sz="2000" dirty="0">
                  <a:latin typeface="Arial" panose="020B0604020202020204" pitchFamily="34" charset="0"/>
                  <a:ea typeface="Open Sans" pitchFamily="34" charset="-122"/>
                  <a:cs typeface="Arial" panose="020B0604020202020204" pitchFamily="34" charset="0"/>
                </a:rPr>
                <a:t> </a:t>
              </a:r>
            </a:p>
            <a:p>
              <a:pPr marL="0" indent="0">
                <a:lnSpc>
                  <a:spcPts val="2850"/>
                </a:lnSpc>
                <a:buNone/>
              </a:pPr>
              <a:endParaRPr lang="tr-TR" sz="2000" dirty="0">
                <a:latin typeface="Arial" panose="020B0604020202020204" pitchFamily="34" charset="0"/>
                <a:ea typeface="Open Sans" pitchFamily="34" charset="-122"/>
                <a:cs typeface="Arial" panose="020B0604020202020204" pitchFamily="34" charset="0"/>
              </a:endParaRPr>
            </a:p>
            <a:p>
              <a:pPr marL="0" indent="0" algn="just">
                <a:lnSpc>
                  <a:spcPts val="2850"/>
                </a:lnSpc>
                <a:buNone/>
              </a:pPr>
              <a:r>
                <a:rPr lang="tr-TR" sz="2000" b="1" dirty="0">
                  <a:latin typeface="Arial" panose="020B0604020202020204" pitchFamily="34" charset="0"/>
                  <a:ea typeface="Open Sans" pitchFamily="34" charset="-122"/>
                  <a:cs typeface="Arial" panose="020B0604020202020204" pitchFamily="34" charset="0"/>
                </a:rPr>
                <a:t>Ulusal projeler, </a:t>
              </a:r>
              <a:r>
                <a:rPr lang="tr-TR" sz="2000" dirty="0">
                  <a:latin typeface="Arial" panose="020B0604020202020204" pitchFamily="34" charset="0"/>
                  <a:ea typeface="Open Sans" pitchFamily="34" charset="-122"/>
                  <a:cs typeface="Arial" panose="020B0604020202020204" pitchFamily="34" charset="0"/>
                </a:rPr>
                <a:t>ilgili topluluğun </a:t>
              </a:r>
              <a:r>
                <a:rPr lang="tr-TR" sz="2000" b="1" dirty="0">
                  <a:latin typeface="Arial" panose="020B0604020202020204" pitchFamily="34" charset="0"/>
                  <a:ea typeface="Open Sans" pitchFamily="34" charset="-122"/>
                  <a:cs typeface="Arial" panose="020B0604020202020204" pitchFamily="34" charset="0"/>
                </a:rPr>
                <a:t>birden fazla ilde</a:t>
              </a:r>
              <a:r>
                <a:rPr lang="tr-TR" sz="2000" dirty="0">
                  <a:latin typeface="Arial" panose="020B0604020202020204" pitchFamily="34" charset="0"/>
                  <a:ea typeface="Open Sans" pitchFamily="34" charset="-122"/>
                  <a:cs typeface="Arial" panose="020B0604020202020204" pitchFamily="34" charset="0"/>
                </a:rPr>
                <a:t> veya </a:t>
              </a:r>
              <a:r>
                <a:rPr lang="tr-TR" sz="2000" b="1" dirty="0">
                  <a:latin typeface="Arial" panose="020B0604020202020204" pitchFamily="34" charset="0"/>
                  <a:ea typeface="Open Sans" pitchFamily="34" charset="-122"/>
                  <a:cs typeface="Arial" panose="020B0604020202020204" pitchFamily="34" charset="0"/>
                </a:rPr>
                <a:t>bir ilde farklı şehirlerden gelen </a:t>
              </a:r>
              <a:r>
                <a:rPr lang="tr-TR" sz="2000" dirty="0">
                  <a:latin typeface="Arial" panose="020B0604020202020204" pitchFamily="34" charset="0"/>
                  <a:ea typeface="Open Sans" pitchFamily="34" charset="-122"/>
                  <a:cs typeface="Arial" panose="020B0604020202020204" pitchFamily="34" charset="0"/>
                </a:rPr>
                <a:t>gençlerin katılımıyla yürüttüğü projeleri kapsar. </a:t>
              </a:r>
              <a:r>
                <a:rPr lang="tr-TR" sz="2000" b="1" dirty="0">
                  <a:latin typeface="Arial" panose="020B0604020202020204" pitchFamily="34" charset="0"/>
                  <a:ea typeface="Open Sans" pitchFamily="34" charset="-122"/>
                  <a:cs typeface="Arial" panose="020B0604020202020204" pitchFamily="34" charset="0"/>
                </a:rPr>
                <a:t>Ulusal proje, ilgili topluluğun bir veya birden fazla ilde gerçekleştirdiği ve farklı illerden gençlerin katılımıyla yürüttüğü projelerdir. </a:t>
              </a:r>
              <a:r>
                <a:rPr lang="tr-TR" sz="2000" dirty="0">
                  <a:latin typeface="Arial" panose="020B0604020202020204" pitchFamily="34" charset="0"/>
                  <a:ea typeface="Open Sans" pitchFamily="34" charset="-122"/>
                  <a:cs typeface="Arial" panose="020B0604020202020204" pitchFamily="34" charset="0"/>
                </a:rPr>
                <a:t>Bir ilde gerçekleştirilen ve farklı illerden gençlerin katılımıyla yürütülen projeler ulusal proje kapsamına girer. Yani, birden fazla ilde yapılan etkinliklerde, o illerden katılımcılar yer alırken, aynı zamanda tek bir ilde yapılan bir etkinlikte de farklı illerden gelen gençler projeye katılıyorsa, bu proje de ulusal proje olarak değerlendirilir.</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5281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477BAF35-DEEB-44B3-9D0A-78B29FD324DE}"/>
              </a:ext>
            </a:extLst>
          </p:cNvPr>
          <p:cNvSpPr>
            <a:spLocks noGrp="1"/>
          </p:cNvSpPr>
          <p:nvPr>
            <p:ph type="dt" sz="half" idx="15"/>
          </p:nvPr>
        </p:nvSpPr>
        <p:spPr/>
        <p:txBody>
          <a:bodyPr/>
          <a:lstStyle/>
          <a:p>
            <a:fld id="{4A37B619-0ABF-6645-927F-483FCBFFE854}" type="datetime1">
              <a:rPr lang="en-US" smtClean="0">
                <a:latin typeface="Arial" panose="020B0604020202020204" pitchFamily="34" charset="0"/>
                <a:cs typeface="Arial" panose="020B0604020202020204" pitchFamily="34" charset="0"/>
              </a:rPr>
              <a:t>4/10/2025</a:t>
            </a:fld>
            <a:endParaRPr lang="tr-TR" dirty="0">
              <a:latin typeface="Arial" panose="020B0604020202020204" pitchFamily="34" charset="0"/>
              <a:cs typeface="Arial" panose="020B0604020202020204" pitchFamily="34" charset="0"/>
            </a:endParaRPr>
          </a:p>
        </p:txBody>
      </p:sp>
      <p:sp>
        <p:nvSpPr>
          <p:cNvPr id="6" name="Slayt Numarası Yer Tutucusu 5">
            <a:extLst>
              <a:ext uri="{FF2B5EF4-FFF2-40B4-BE49-F238E27FC236}">
                <a16:creationId xmlns:a16="http://schemas.microsoft.com/office/drawing/2014/main" id="{BF195AE8-2A90-40AA-BAD4-E17A70A24349}"/>
              </a:ext>
            </a:extLst>
          </p:cNvPr>
          <p:cNvSpPr>
            <a:spLocks noGrp="1"/>
          </p:cNvSpPr>
          <p:nvPr>
            <p:ph type="sldNum" sz="quarter" idx="17"/>
          </p:nvPr>
        </p:nvSpPr>
        <p:spPr/>
        <p:txBody>
          <a:bodyPr/>
          <a:lstStyle/>
          <a:p>
            <a:fld id="{44E2198E-22F6-4CB8-A605-079F15B3062E}" type="slidenum">
              <a:rPr lang="tr-TR" smtClean="0">
                <a:latin typeface="Arial" panose="020B0604020202020204" pitchFamily="34" charset="0"/>
                <a:cs typeface="Arial" panose="020B0604020202020204" pitchFamily="34" charset="0"/>
              </a:rPr>
              <a:pPr/>
              <a:t>9</a:t>
            </a:fld>
            <a:endParaRPr lang="tr-TR" dirty="0">
              <a:latin typeface="Arial" panose="020B0604020202020204" pitchFamily="34" charset="0"/>
              <a:cs typeface="Arial" panose="020B0604020202020204" pitchFamily="34" charset="0"/>
            </a:endParaRPr>
          </a:p>
        </p:txBody>
      </p:sp>
      <p:sp>
        <p:nvSpPr>
          <p:cNvPr id="7" name="Text 0">
            <a:extLst>
              <a:ext uri="{FF2B5EF4-FFF2-40B4-BE49-F238E27FC236}">
                <a16:creationId xmlns:a16="http://schemas.microsoft.com/office/drawing/2014/main" id="{FA73F29B-70A5-4FC8-8E26-B1F64DA1B579}"/>
              </a:ext>
            </a:extLst>
          </p:cNvPr>
          <p:cNvSpPr/>
          <p:nvPr/>
        </p:nvSpPr>
        <p:spPr>
          <a:xfrm>
            <a:off x="249536" y="146799"/>
            <a:ext cx="8216622"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Arial" panose="020B0604020202020204" pitchFamily="34" charset="0"/>
                <a:ea typeface="Libre Baskerville" pitchFamily="34" charset="-122"/>
                <a:cs typeface="Arial" panose="020B0604020202020204" pitchFamily="34" charset="0"/>
              </a:rPr>
              <a:t>Destek Miktarı ve Uygulama</a:t>
            </a:r>
            <a:endParaRPr lang="en-US" sz="4450" dirty="0">
              <a:latin typeface="Arial" panose="020B0604020202020204" pitchFamily="34" charset="0"/>
              <a:cs typeface="Arial" panose="020B0604020202020204" pitchFamily="34" charset="0"/>
            </a:endParaRPr>
          </a:p>
        </p:txBody>
      </p:sp>
      <p:grpSp>
        <p:nvGrpSpPr>
          <p:cNvPr id="13" name="Grup 12">
            <a:extLst>
              <a:ext uri="{FF2B5EF4-FFF2-40B4-BE49-F238E27FC236}">
                <a16:creationId xmlns:a16="http://schemas.microsoft.com/office/drawing/2014/main" id="{C4E9AA11-78B9-490B-A3D0-83A186FAA47B}"/>
              </a:ext>
            </a:extLst>
          </p:cNvPr>
          <p:cNvGrpSpPr/>
          <p:nvPr/>
        </p:nvGrpSpPr>
        <p:grpSpPr>
          <a:xfrm>
            <a:off x="215278" y="3922323"/>
            <a:ext cx="11649872" cy="1415452"/>
            <a:chOff x="7620468" y="4416653"/>
            <a:chExt cx="10441160" cy="1415452"/>
          </a:xfrm>
        </p:grpSpPr>
        <p:sp>
          <p:nvSpPr>
            <p:cNvPr id="10" name="Text 3">
              <a:extLst>
                <a:ext uri="{FF2B5EF4-FFF2-40B4-BE49-F238E27FC236}">
                  <a16:creationId xmlns:a16="http://schemas.microsoft.com/office/drawing/2014/main" id="{2191A903-5455-45A1-B5DC-59018A1AE0B3}"/>
                </a:ext>
              </a:extLst>
            </p:cNvPr>
            <p:cNvSpPr/>
            <p:nvPr/>
          </p:nvSpPr>
          <p:spPr>
            <a:xfrm>
              <a:off x="7620468" y="4416653"/>
              <a:ext cx="2835235" cy="354330"/>
            </a:xfrm>
            <a:prstGeom prst="rect">
              <a:avLst/>
            </a:prstGeom>
            <a:noFill/>
            <a:ln/>
          </p:spPr>
          <p:txBody>
            <a:bodyPr wrap="none" lIns="0" tIns="0" rIns="0" bIns="0" rtlCol="0" anchor="t"/>
            <a:lstStyle/>
            <a:p>
              <a:pPr marL="0" indent="0">
                <a:lnSpc>
                  <a:spcPts val="2750"/>
                </a:lnSpc>
                <a:buNone/>
              </a:pPr>
              <a:r>
                <a:rPr lang="tr-TR" sz="2200" dirty="0">
                  <a:solidFill>
                    <a:srgbClr val="403CCF"/>
                  </a:solidFill>
                  <a:latin typeface="Arial" panose="020B0604020202020204" pitchFamily="34" charset="0"/>
                  <a:ea typeface="Libre Baskerville" pitchFamily="34" charset="-122"/>
                  <a:cs typeface="Arial" panose="020B0604020202020204" pitchFamily="34" charset="0"/>
                </a:rPr>
                <a:t>Harcamalar</a:t>
              </a:r>
              <a:endParaRPr lang="en-US" sz="2200" dirty="0">
                <a:latin typeface="Arial" panose="020B0604020202020204" pitchFamily="34" charset="0"/>
                <a:cs typeface="Arial" panose="020B0604020202020204" pitchFamily="34" charset="0"/>
              </a:endParaRPr>
            </a:p>
          </p:txBody>
        </p:sp>
        <p:sp>
          <p:nvSpPr>
            <p:cNvPr id="11" name="Text 4">
              <a:extLst>
                <a:ext uri="{FF2B5EF4-FFF2-40B4-BE49-F238E27FC236}">
                  <a16:creationId xmlns:a16="http://schemas.microsoft.com/office/drawing/2014/main" id="{FF2F7F31-7EA3-4AB6-BDA9-F4B4BBB20C26}"/>
                </a:ext>
              </a:extLst>
            </p:cNvPr>
            <p:cNvSpPr/>
            <p:nvPr/>
          </p:nvSpPr>
          <p:spPr>
            <a:xfrm>
              <a:off x="7620468" y="4743397"/>
              <a:ext cx="10441160" cy="1088708"/>
            </a:xfrm>
            <a:prstGeom prst="rect">
              <a:avLst/>
            </a:prstGeom>
            <a:noFill/>
            <a:ln/>
          </p:spPr>
          <p:txBody>
            <a:bodyPr wrap="square" lIns="0" tIns="0" rIns="0" bIns="0" rtlCol="0" anchor="t"/>
            <a:lstStyle/>
            <a:p>
              <a:pPr marL="0" indent="0">
                <a:lnSpc>
                  <a:spcPts val="2850"/>
                </a:lnSpc>
                <a:buNone/>
              </a:pPr>
              <a:r>
                <a:rPr lang="en-US" sz="1750" dirty="0">
                  <a:latin typeface="Arial" panose="020B0604020202020204" pitchFamily="34" charset="0"/>
                  <a:ea typeface="Open Sans" pitchFamily="34" charset="-122"/>
                  <a:cs typeface="Arial" panose="020B0604020202020204" pitchFamily="34" charset="0"/>
                </a:rPr>
                <a:t>Proje desteği kazanan kulüplere nakdi destek sağlanmaz. Ayni destek kapsamında satın alımlar Gençlik ve Spor İl Müdürlükleri tarafından yürütülür.</a:t>
              </a:r>
              <a:endParaRPr lang="en-US" sz="1750" dirty="0">
                <a:latin typeface="Arial" panose="020B0604020202020204" pitchFamily="34" charset="0"/>
                <a:cs typeface="Arial" panose="020B0604020202020204" pitchFamily="34" charset="0"/>
              </a:endParaRPr>
            </a:p>
          </p:txBody>
        </p:sp>
      </p:grpSp>
      <p:grpSp>
        <p:nvGrpSpPr>
          <p:cNvPr id="14" name="Grup 13">
            <a:extLst>
              <a:ext uri="{FF2B5EF4-FFF2-40B4-BE49-F238E27FC236}">
                <a16:creationId xmlns:a16="http://schemas.microsoft.com/office/drawing/2014/main" id="{514AF5A6-CFF8-4FAA-B0A8-D0F71A8E7526}"/>
              </a:ext>
            </a:extLst>
          </p:cNvPr>
          <p:cNvGrpSpPr/>
          <p:nvPr/>
        </p:nvGrpSpPr>
        <p:grpSpPr>
          <a:xfrm>
            <a:off x="243045" y="1250945"/>
            <a:ext cx="11649872" cy="1494844"/>
            <a:chOff x="7599521" y="3990723"/>
            <a:chExt cx="10441160" cy="1494844"/>
          </a:xfrm>
        </p:grpSpPr>
        <p:sp>
          <p:nvSpPr>
            <p:cNvPr id="15" name="Text 3">
              <a:extLst>
                <a:ext uri="{FF2B5EF4-FFF2-40B4-BE49-F238E27FC236}">
                  <a16:creationId xmlns:a16="http://schemas.microsoft.com/office/drawing/2014/main" id="{E9EBE80F-F8DD-497B-AF07-1C805A7EA76D}"/>
                </a:ext>
              </a:extLst>
            </p:cNvPr>
            <p:cNvSpPr/>
            <p:nvPr/>
          </p:nvSpPr>
          <p:spPr>
            <a:xfrm>
              <a:off x="7617721" y="3990723"/>
              <a:ext cx="2835235" cy="354330"/>
            </a:xfrm>
            <a:prstGeom prst="rect">
              <a:avLst/>
            </a:prstGeom>
            <a:noFill/>
            <a:ln/>
          </p:spPr>
          <p:txBody>
            <a:bodyPr wrap="none" lIns="0" tIns="0" rIns="0" bIns="0" rtlCol="0" anchor="t"/>
            <a:lstStyle/>
            <a:p>
              <a:pPr marL="0" indent="0">
                <a:lnSpc>
                  <a:spcPts val="2750"/>
                </a:lnSpc>
                <a:buNone/>
              </a:pPr>
              <a:r>
                <a:rPr lang="en-US" sz="2200" dirty="0" err="1">
                  <a:solidFill>
                    <a:srgbClr val="403CCF"/>
                  </a:solidFill>
                  <a:latin typeface="Arial" panose="020B0604020202020204" pitchFamily="34" charset="0"/>
                  <a:ea typeface="Libre Baskerville" pitchFamily="34" charset="-122"/>
                  <a:cs typeface="Arial" panose="020B0604020202020204" pitchFamily="34" charset="0"/>
                </a:rPr>
                <a:t>Uygulama</a:t>
              </a:r>
              <a:r>
                <a:rPr lang="tr-TR" sz="2200" dirty="0">
                  <a:solidFill>
                    <a:srgbClr val="403CCF"/>
                  </a:solidFill>
                  <a:latin typeface="Arial" panose="020B0604020202020204" pitchFamily="34" charset="0"/>
                  <a:ea typeface="Libre Baskerville" pitchFamily="34" charset="-122"/>
                  <a:cs typeface="Arial" panose="020B0604020202020204" pitchFamily="34" charset="0"/>
                </a:rPr>
                <a:t> Süresi</a:t>
              </a:r>
              <a:endParaRPr lang="en-US" sz="2200" dirty="0">
                <a:latin typeface="Arial" panose="020B0604020202020204" pitchFamily="34" charset="0"/>
                <a:cs typeface="Arial" panose="020B0604020202020204" pitchFamily="34" charset="0"/>
              </a:endParaRPr>
            </a:p>
          </p:txBody>
        </p:sp>
        <p:sp>
          <p:nvSpPr>
            <p:cNvPr id="16" name="Text 4">
              <a:extLst>
                <a:ext uri="{FF2B5EF4-FFF2-40B4-BE49-F238E27FC236}">
                  <a16:creationId xmlns:a16="http://schemas.microsoft.com/office/drawing/2014/main" id="{A3E6662C-B623-4C93-8398-C070626DCFE5}"/>
                </a:ext>
              </a:extLst>
            </p:cNvPr>
            <p:cNvSpPr/>
            <p:nvPr/>
          </p:nvSpPr>
          <p:spPr>
            <a:xfrm>
              <a:off x="7599521" y="4396859"/>
              <a:ext cx="10441160" cy="1088708"/>
            </a:xfrm>
            <a:prstGeom prst="rect">
              <a:avLst/>
            </a:prstGeom>
            <a:noFill/>
            <a:ln/>
          </p:spPr>
          <p:txBody>
            <a:bodyPr wrap="square" lIns="0" tIns="0" rIns="0" bIns="0" rtlCol="0" anchor="t"/>
            <a:lstStyle/>
            <a:p>
              <a:pPr marL="0" indent="0">
                <a:lnSpc>
                  <a:spcPts val="2850"/>
                </a:lnSpc>
                <a:buNone/>
              </a:pPr>
              <a:r>
                <a:rPr lang="en-US" sz="1750" dirty="0">
                  <a:latin typeface="Arial" panose="020B0604020202020204" pitchFamily="34" charset="0"/>
                  <a:ea typeface="Open Sans" pitchFamily="34" charset="-122"/>
                  <a:cs typeface="Arial" panose="020B0604020202020204" pitchFamily="34" charset="0"/>
                </a:rPr>
                <a:t>ÜNİDES </a:t>
              </a:r>
              <a:r>
                <a:rPr lang="en-US" sz="1750" dirty="0" err="1">
                  <a:latin typeface="Arial" panose="020B0604020202020204" pitchFamily="34" charset="0"/>
                  <a:ea typeface="Open Sans" pitchFamily="34" charset="-122"/>
                  <a:cs typeface="Arial" panose="020B0604020202020204" pitchFamily="34" charset="0"/>
                </a:rPr>
                <a:t>Programı</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kapsamında</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desteklenecek</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projelerin</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süresi</a:t>
              </a:r>
              <a:r>
                <a:rPr lang="en-US" sz="1750" dirty="0">
                  <a:latin typeface="Arial" panose="020B0604020202020204" pitchFamily="34" charset="0"/>
                  <a:ea typeface="Open Sans" pitchFamily="34" charset="-122"/>
                  <a:cs typeface="Arial" panose="020B0604020202020204" pitchFamily="34" charset="0"/>
                </a:rPr>
                <a:t> </a:t>
              </a:r>
              <a:r>
                <a:rPr lang="en-US" sz="1750" b="1" dirty="0" err="1">
                  <a:latin typeface="Arial" panose="020B0604020202020204" pitchFamily="34" charset="0"/>
                  <a:ea typeface="Open Sans" pitchFamily="34" charset="-122"/>
                  <a:cs typeface="Arial" panose="020B0604020202020204" pitchFamily="34" charset="0"/>
                </a:rPr>
                <a:t>en</a:t>
              </a:r>
              <a:r>
                <a:rPr lang="en-US" sz="1750" b="1" dirty="0">
                  <a:latin typeface="Arial" panose="020B0604020202020204" pitchFamily="34" charset="0"/>
                  <a:ea typeface="Open Sans" pitchFamily="34" charset="-122"/>
                  <a:cs typeface="Arial" panose="020B0604020202020204" pitchFamily="34" charset="0"/>
                </a:rPr>
                <a:t> </a:t>
              </a:r>
              <a:r>
                <a:rPr lang="en-US" sz="1750" b="1" dirty="0" err="1">
                  <a:latin typeface="Arial" panose="020B0604020202020204" pitchFamily="34" charset="0"/>
                  <a:ea typeface="Open Sans" pitchFamily="34" charset="-122"/>
                  <a:cs typeface="Arial" panose="020B0604020202020204" pitchFamily="34" charset="0"/>
                </a:rPr>
                <a:t>fazla</a:t>
              </a:r>
              <a:r>
                <a:rPr lang="en-US" sz="1750" b="1" dirty="0">
                  <a:latin typeface="Arial" panose="020B0604020202020204" pitchFamily="34" charset="0"/>
                  <a:ea typeface="Open Sans" pitchFamily="34" charset="-122"/>
                  <a:cs typeface="Arial" panose="020B0604020202020204" pitchFamily="34" charset="0"/>
                </a:rPr>
                <a:t> 5 </a:t>
              </a:r>
              <a:r>
                <a:rPr lang="en-US" sz="1750" b="1" dirty="0" err="1">
                  <a:latin typeface="Arial" panose="020B0604020202020204" pitchFamily="34" charset="0"/>
                  <a:ea typeface="Open Sans" pitchFamily="34" charset="-122"/>
                  <a:cs typeface="Arial" panose="020B0604020202020204" pitchFamily="34" charset="0"/>
                </a:rPr>
                <a:t>hafta</a:t>
              </a:r>
              <a:r>
                <a:rPr lang="en-US" sz="1750" b="1" dirty="0">
                  <a:latin typeface="Arial" panose="020B0604020202020204" pitchFamily="34" charset="0"/>
                  <a:ea typeface="Open Sans" pitchFamily="34" charset="-122"/>
                  <a:cs typeface="Arial" panose="020B0604020202020204" pitchFamily="34" charset="0"/>
                </a:rPr>
                <a:t> </a:t>
              </a:r>
              <a:r>
                <a:rPr lang="en-US" sz="1750" b="1" dirty="0" err="1">
                  <a:latin typeface="Arial" panose="020B0604020202020204" pitchFamily="34" charset="0"/>
                  <a:ea typeface="Open Sans" pitchFamily="34" charset="-122"/>
                  <a:cs typeface="Arial" panose="020B0604020202020204" pitchFamily="34" charset="0"/>
                </a:rPr>
                <a:t>olacak</a:t>
              </a:r>
              <a:r>
                <a:rPr lang="en-US" sz="1750" b="1" dirty="0">
                  <a:latin typeface="Arial" panose="020B0604020202020204" pitchFamily="34" charset="0"/>
                  <a:ea typeface="Open Sans" pitchFamily="34" charset="-122"/>
                  <a:cs typeface="Arial" panose="020B0604020202020204" pitchFamily="34" charset="0"/>
                </a:rPr>
                <a:t> </a:t>
              </a:r>
              <a:r>
                <a:rPr lang="en-US" sz="1750" b="1" dirty="0" err="1">
                  <a:latin typeface="Arial" panose="020B0604020202020204" pitchFamily="34" charset="0"/>
                  <a:ea typeface="Open Sans" pitchFamily="34" charset="-122"/>
                  <a:cs typeface="Arial" panose="020B0604020202020204" pitchFamily="34" charset="0"/>
                </a:rPr>
                <a:t>şekilde</a:t>
              </a:r>
              <a:r>
                <a:rPr lang="en-US" sz="1750" b="1"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planlanmalıdır</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Azami</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olarak</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belirlenen</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sürelere</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uygun</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olmayan</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proje</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başvuruları</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değerlendirmeye</a:t>
              </a:r>
              <a:r>
                <a:rPr lang="en-US" sz="1750" dirty="0">
                  <a:latin typeface="Arial" panose="020B0604020202020204" pitchFamily="34" charset="0"/>
                  <a:ea typeface="Open Sans" pitchFamily="34" charset="-122"/>
                  <a:cs typeface="Arial" panose="020B0604020202020204" pitchFamily="34" charset="0"/>
                </a:rPr>
                <a:t> </a:t>
              </a:r>
              <a:r>
                <a:rPr lang="en-US" sz="1750" dirty="0" err="1">
                  <a:latin typeface="Arial" panose="020B0604020202020204" pitchFamily="34" charset="0"/>
                  <a:ea typeface="Open Sans" pitchFamily="34" charset="-122"/>
                  <a:cs typeface="Arial" panose="020B0604020202020204" pitchFamily="34" charset="0"/>
                </a:rPr>
                <a:t>alınmayacaktır</a:t>
              </a:r>
              <a:r>
                <a:rPr lang="en-US" sz="1750" dirty="0">
                  <a:latin typeface="Arial" panose="020B0604020202020204" pitchFamily="34" charset="0"/>
                  <a:ea typeface="Open Sans" pitchFamily="34" charset="-122"/>
                  <a:cs typeface="Arial" panose="020B0604020202020204" pitchFamily="34" charset="0"/>
                </a:rPr>
                <a:t>.</a:t>
              </a:r>
              <a:endParaRPr lang="tr-TR" sz="1750" dirty="0">
                <a:latin typeface="Arial" panose="020B0604020202020204" pitchFamily="34" charset="0"/>
                <a:ea typeface="Open Sans" pitchFamily="34" charset="-122"/>
                <a:cs typeface="Arial" panose="020B0604020202020204" pitchFamily="34" charset="0"/>
              </a:endParaRPr>
            </a:p>
            <a:p>
              <a:pPr marL="0" indent="0">
                <a:lnSpc>
                  <a:spcPts val="2850"/>
                </a:lnSpc>
                <a:buNone/>
              </a:pPr>
              <a:endParaRPr lang="tr-TR" sz="1750" dirty="0">
                <a:latin typeface="Arial" panose="020B0604020202020204" pitchFamily="34" charset="0"/>
                <a:ea typeface="Open Sans" pitchFamily="34" charset="-122"/>
                <a:cs typeface="Arial" panose="020B0604020202020204" pitchFamily="34" charset="0"/>
              </a:endParaRPr>
            </a:p>
            <a:p>
              <a:pPr marL="0" indent="0">
                <a:lnSpc>
                  <a:spcPts val="2850"/>
                </a:lnSpc>
                <a:buNone/>
              </a:pPr>
              <a:r>
                <a:rPr lang="tr-TR" sz="1750" dirty="0">
                  <a:latin typeface="Arial" panose="020B0604020202020204" pitchFamily="34" charset="0"/>
                  <a:ea typeface="Open Sans" pitchFamily="34" charset="-122"/>
                  <a:cs typeface="Arial" panose="020B0604020202020204" pitchFamily="34" charset="0"/>
                </a:rPr>
                <a:t>Uygulama süresi: </a:t>
              </a:r>
              <a:r>
                <a:rPr lang="tr-TR" sz="1750" b="1" dirty="0">
                  <a:latin typeface="Arial" panose="020B0604020202020204" pitchFamily="34" charset="0"/>
                  <a:ea typeface="Open Sans" pitchFamily="34" charset="-122"/>
                  <a:cs typeface="Arial" panose="020B0604020202020204" pitchFamily="34" charset="0"/>
                </a:rPr>
                <a:t>4. Dönem projelerin en geç 30 Eylül 2025 ‘e kadar tamamlanması gerekmektedir.</a:t>
              </a:r>
            </a:p>
            <a:p>
              <a:pPr marL="0" indent="0">
                <a:lnSpc>
                  <a:spcPts val="2850"/>
                </a:lnSpc>
                <a:buNone/>
              </a:pPr>
              <a:r>
                <a:rPr lang="tr-TR" sz="1750" dirty="0">
                  <a:latin typeface="Arial" panose="020B0604020202020204" pitchFamily="34" charset="0"/>
                  <a:ea typeface="Open Sans" pitchFamily="34" charset="-122"/>
                  <a:cs typeface="Arial" panose="020B0604020202020204" pitchFamily="34" charset="0"/>
                </a:rPr>
                <a:t>Proje sonuç raporları proje tamamlandıktan sonra 5 gün içinde teslim edilmelidir.</a:t>
              </a:r>
            </a:p>
            <a:p>
              <a:pPr marL="0" indent="0">
                <a:lnSpc>
                  <a:spcPts val="2850"/>
                </a:lnSpc>
                <a:buNone/>
              </a:pPr>
              <a:endParaRPr lang="tr-TR" sz="1750" dirty="0">
                <a:latin typeface="Arial" panose="020B0604020202020204" pitchFamily="34" charset="0"/>
                <a:ea typeface="Open Sans" pitchFamily="34" charset="-122"/>
                <a:cs typeface="Arial" panose="020B0604020202020204" pitchFamily="34" charset="0"/>
              </a:endParaRPr>
            </a:p>
            <a:p>
              <a:pPr marL="0" indent="0">
                <a:lnSpc>
                  <a:spcPts val="2850"/>
                </a:lnSpc>
                <a:buNone/>
              </a:pPr>
              <a:endParaRPr lang="en-US" sz="17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4993526"/>
      </p:ext>
    </p:extLst>
  </p:cSld>
  <p:clrMapOvr>
    <a:masterClrMapping/>
  </p:clrMapOvr>
</p:sld>
</file>

<file path=ppt/theme/theme1.xml><?xml version="1.0" encoding="utf-8"?>
<a:theme xmlns:a="http://schemas.openxmlformats.org/drawingml/2006/main" name="00_sunum_sablonu_(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00_sunum_sablonu_(1)</Template>
  <TotalTime>2158</TotalTime>
  <Words>1543</Words>
  <Application>Microsoft Office PowerPoint</Application>
  <PresentationFormat>Geniş ekran</PresentationFormat>
  <Paragraphs>242</Paragraphs>
  <Slides>30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30</vt:i4>
      </vt:variant>
    </vt:vector>
  </HeadingPairs>
  <TitlesOfParts>
    <vt:vector size="40" baseType="lpstr">
      <vt:lpstr>Arial</vt:lpstr>
      <vt:lpstr>Calibri</vt:lpstr>
      <vt:lpstr>Courier New</vt:lpstr>
      <vt:lpstr>Dax Bold Tr</vt:lpstr>
      <vt:lpstr>Dax Medium Tr</vt:lpstr>
      <vt:lpstr>Helvetica</vt:lpstr>
      <vt:lpstr>Symbol</vt:lpstr>
      <vt:lpstr>Tahoma</vt:lpstr>
      <vt:lpstr>Wingdings</vt:lpstr>
      <vt:lpstr>00_sunum_sablonu_(1)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selmapc</dc:creator>
  <cp:keywords>Şablonlar</cp:keywords>
  <cp:lastModifiedBy>MEHMET MEMIS</cp:lastModifiedBy>
  <cp:revision>55</cp:revision>
  <dcterms:created xsi:type="dcterms:W3CDTF">2019-05-03T10:57:08Z</dcterms:created>
  <dcterms:modified xsi:type="dcterms:W3CDTF">2025-04-10T07:18:26Z</dcterms:modified>
</cp:coreProperties>
</file>